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432" r:id="rId2"/>
    <p:sldId id="332" r:id="rId3"/>
    <p:sldId id="265" r:id="rId4"/>
    <p:sldId id="260" r:id="rId5"/>
    <p:sldId id="261" r:id="rId6"/>
    <p:sldId id="509" r:id="rId7"/>
    <p:sldId id="334" r:id="rId8"/>
    <p:sldId id="417" r:id="rId9"/>
    <p:sldId id="430" r:id="rId10"/>
    <p:sldId id="431" r:id="rId11"/>
    <p:sldId id="719" r:id="rId12"/>
    <p:sldId id="729" r:id="rId13"/>
    <p:sldId id="730" r:id="rId14"/>
    <p:sldId id="731" r:id="rId15"/>
    <p:sldId id="732" r:id="rId16"/>
    <p:sldId id="733" r:id="rId17"/>
    <p:sldId id="734" r:id="rId18"/>
    <p:sldId id="735" r:id="rId19"/>
    <p:sldId id="736" r:id="rId20"/>
    <p:sldId id="737" r:id="rId21"/>
    <p:sldId id="738" r:id="rId22"/>
    <p:sldId id="739" r:id="rId23"/>
    <p:sldId id="740" r:id="rId24"/>
    <p:sldId id="741" r:id="rId25"/>
    <p:sldId id="742" r:id="rId26"/>
    <p:sldId id="743" r:id="rId27"/>
    <p:sldId id="744" r:id="rId28"/>
    <p:sldId id="745" r:id="rId29"/>
    <p:sldId id="746" r:id="rId30"/>
    <p:sldId id="747" r:id="rId31"/>
    <p:sldId id="748" r:id="rId32"/>
    <p:sldId id="749" r:id="rId33"/>
    <p:sldId id="750" r:id="rId34"/>
    <p:sldId id="751" r:id="rId35"/>
    <p:sldId id="752" r:id="rId36"/>
    <p:sldId id="753" r:id="rId37"/>
    <p:sldId id="754" r:id="rId38"/>
    <p:sldId id="755" r:id="rId39"/>
    <p:sldId id="756" r:id="rId40"/>
    <p:sldId id="757" r:id="rId41"/>
    <p:sldId id="758" r:id="rId42"/>
    <p:sldId id="759" r:id="rId43"/>
    <p:sldId id="760" r:id="rId44"/>
    <p:sldId id="761" r:id="rId45"/>
    <p:sldId id="762" r:id="rId46"/>
    <p:sldId id="763" r:id="rId47"/>
    <p:sldId id="764" r:id="rId48"/>
    <p:sldId id="765" r:id="rId49"/>
    <p:sldId id="766" r:id="rId50"/>
    <p:sldId id="767" r:id="rId51"/>
    <p:sldId id="768" r:id="rId52"/>
    <p:sldId id="769" r:id="rId53"/>
    <p:sldId id="770" r:id="rId54"/>
    <p:sldId id="771" r:id="rId55"/>
    <p:sldId id="603" r:id="rId56"/>
    <p:sldId id="772" r:id="rId57"/>
    <p:sldId id="773" r:id="rId58"/>
    <p:sldId id="774" r:id="rId59"/>
    <p:sldId id="775" r:id="rId60"/>
    <p:sldId id="776" r:id="rId61"/>
    <p:sldId id="777" r:id="rId62"/>
    <p:sldId id="778" r:id="rId63"/>
    <p:sldId id="779" r:id="rId64"/>
    <p:sldId id="780" r:id="rId65"/>
    <p:sldId id="781" r:id="rId66"/>
    <p:sldId id="782" r:id="rId67"/>
    <p:sldId id="783" r:id="rId68"/>
    <p:sldId id="784" r:id="rId69"/>
    <p:sldId id="785" r:id="rId70"/>
    <p:sldId id="647" r:id="rId71"/>
    <p:sldId id="707" r:id="rId72"/>
    <p:sldId id="720" r:id="rId73"/>
    <p:sldId id="721" r:id="rId74"/>
    <p:sldId id="722" r:id="rId75"/>
    <p:sldId id="723" r:id="rId76"/>
    <p:sldId id="724" r:id="rId77"/>
    <p:sldId id="725" r:id="rId78"/>
    <p:sldId id="726" r:id="rId79"/>
    <p:sldId id="727" r:id="rId80"/>
    <p:sldId id="728" r:id="rId81"/>
    <p:sldId id="333" r:id="rId82"/>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2" autoAdjust="0"/>
    <p:restoredTop sz="95503" autoAdjust="0"/>
  </p:normalViewPr>
  <p:slideViewPr>
    <p:cSldViewPr>
      <p:cViewPr varScale="1">
        <p:scale>
          <a:sx n="71" d="100"/>
          <a:sy n="71" d="100"/>
        </p:scale>
        <p:origin x="1834"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02/03/2021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02/03/2021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02/03/2021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 Target="slide7.xml"/><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37.png"/><Relationship Id="rId5" Type="http://schemas.openxmlformats.org/officeDocument/2006/relationships/image" Target="../media/image20.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1.jpeg"/><Relationship Id="rId9" Type="http://schemas.openxmlformats.org/officeDocument/2006/relationships/image" Target="../media/image35.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56.png"/><Relationship Id="rId4" Type="http://schemas.openxmlformats.org/officeDocument/2006/relationships/image" Target="../media/image1.jpe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62.png"/><Relationship Id="rId5" Type="http://schemas.openxmlformats.org/officeDocument/2006/relationships/image" Target="../media/image20.png"/><Relationship Id="rId10" Type="http://schemas.openxmlformats.org/officeDocument/2006/relationships/image" Target="../media/image61.png"/><Relationship Id="rId4" Type="http://schemas.openxmlformats.org/officeDocument/2006/relationships/image" Target="../media/image1.jpeg"/><Relationship Id="rId9"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3.png"/><Relationship Id="rId12" Type="http://schemas.openxmlformats.org/officeDocument/2006/relationships/hyperlink" Target="mailto:jmarysystems@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74.png"/><Relationship Id="rId5" Type="http://schemas.openxmlformats.org/officeDocument/2006/relationships/image" Target="../media/image20.png"/><Relationship Id="rId10" Type="http://schemas.openxmlformats.org/officeDocument/2006/relationships/image" Target="../media/image73.png"/><Relationship Id="rId4" Type="http://schemas.openxmlformats.org/officeDocument/2006/relationships/image" Target="../media/image1.jpeg"/><Relationship Id="rId9"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83.png"/><Relationship Id="rId5" Type="http://schemas.openxmlformats.org/officeDocument/2006/relationships/image" Target="../media/image20.png"/><Relationship Id="rId10" Type="http://schemas.openxmlformats.org/officeDocument/2006/relationships/image" Target="../media/image82.png"/><Relationship Id="rId4" Type="http://schemas.openxmlformats.org/officeDocument/2006/relationships/image" Target="../media/image1.jpeg"/><Relationship Id="rId9" Type="http://schemas.openxmlformats.org/officeDocument/2006/relationships/image" Target="../media/image81.png"/><Relationship Id="rId1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2.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jpeg"/><Relationship Id="rId7"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2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25.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25.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25.pn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25.pn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25.pn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25.png"/><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jpeg"/><Relationship Id="rId7"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25.png"/><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2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jpeg"/><Relationship Id="rId4" Type="http://schemas.openxmlformats.org/officeDocument/2006/relationships/diagramData" Target="../diagrams/data2.xml"/><Relationship Id="rId9"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25.png"/><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428604" y="4167135"/>
            <a:ext cx="6331628" cy="4314256"/>
          </a:xfrm>
          <a:prstGeom prst="rect">
            <a:avLst/>
          </a:prstGeom>
        </p:spPr>
        <p:txBody>
          <a:bodyPr vert="horz" lIns="91440" tIns="45720" rIns="91440" bIns="45720" rtlCol="0" anchor="t">
            <a:noAutofit/>
          </a:bodyPr>
          <a:lstStyle/>
          <a:p>
            <a:pPr lvl="0">
              <a:spcBef>
                <a:spcPct val="0"/>
              </a:spcBef>
              <a:defRPr/>
            </a:pPr>
            <a:endParaRPr lang="pt-BR" sz="2800" b="1" dirty="0" smtClean="0">
              <a:latin typeface="+mj-lt"/>
              <a:ea typeface="+mj-ea"/>
              <a:cs typeface="+mj-cs"/>
            </a:endParaRPr>
          </a:p>
          <a:p>
            <a:pPr lvl="0">
              <a:spcBef>
                <a:spcPct val="0"/>
              </a:spcBef>
              <a:defRPr/>
            </a:pPr>
            <a:r>
              <a:rPr lang="pt-BR" sz="2800" b="1" dirty="0"/>
              <a:t>Plano de Negócios e apresentação do empreendimento ao </a:t>
            </a:r>
            <a:r>
              <a:rPr lang="pt-BR" sz="2800" b="1" dirty="0" smtClean="0"/>
              <a:t>mercado:</a:t>
            </a:r>
          </a:p>
          <a:p>
            <a:pPr lvl="0">
              <a:spcBef>
                <a:spcPct val="0"/>
              </a:spcBef>
              <a:defRPr/>
            </a:pPr>
            <a:endParaRPr lang="pt-BR" sz="2400" dirty="0" smtClean="0"/>
          </a:p>
          <a:p>
            <a:pPr lvl="0">
              <a:spcBef>
                <a:spcPct val="0"/>
              </a:spcBef>
              <a:defRPr/>
            </a:pPr>
            <a:r>
              <a:rPr lang="pt-BR" sz="2400" dirty="0" smtClean="0"/>
              <a:t>1 - Identificando </a:t>
            </a:r>
            <a:r>
              <a:rPr lang="pt-BR" sz="2400" dirty="0"/>
              <a:t>as oportunidades de negócio</a:t>
            </a:r>
            <a:r>
              <a:rPr lang="pt-BR" sz="2400" dirty="0" smtClean="0"/>
              <a:t>.</a:t>
            </a:r>
          </a:p>
          <a:p>
            <a:pPr lvl="0">
              <a:spcBef>
                <a:spcPct val="0"/>
              </a:spcBef>
              <a:defRPr/>
            </a:pPr>
            <a:endParaRPr lang="pt-BR" sz="2400" dirty="0"/>
          </a:p>
          <a:p>
            <a:pPr lvl="0">
              <a:spcBef>
                <a:spcPct val="0"/>
              </a:spcBef>
              <a:defRPr/>
            </a:pPr>
            <a:r>
              <a:rPr lang="pt-BR" sz="2400" dirty="0" smtClean="0"/>
              <a:t>2 - Construindo </a:t>
            </a:r>
            <a:r>
              <a:rPr lang="pt-BR" sz="2400" dirty="0"/>
              <a:t>o plano de negócios.</a:t>
            </a:r>
          </a:p>
          <a:p>
            <a:pPr lvl="0">
              <a:spcBef>
                <a:spcPct val="0"/>
              </a:spcBef>
              <a:defRPr/>
            </a:pPr>
            <a:endParaRPr lang="pt-BR" sz="2400" dirty="0"/>
          </a:p>
          <a:p>
            <a:pPr lvl="0">
              <a:spcBef>
                <a:spcPct val="0"/>
              </a:spcBef>
              <a:defRPr/>
            </a:pPr>
            <a:r>
              <a:rPr lang="pt-BR" sz="2400" dirty="0" smtClean="0"/>
              <a:t>3 - Fontes </a:t>
            </a:r>
            <a:r>
              <a:rPr lang="pt-BR" sz="2400" dirty="0"/>
              <a:t>de financiamento.</a:t>
            </a:r>
          </a:p>
          <a:p>
            <a:pPr lvl="0">
              <a:spcBef>
                <a:spcPct val="0"/>
              </a:spcBef>
              <a:defRPr/>
            </a:pPr>
            <a:endParaRPr lang="pt-BR" sz="2400" dirty="0"/>
          </a:p>
          <a:p>
            <a:pPr lvl="0">
              <a:spcBef>
                <a:spcPct val="0"/>
              </a:spcBef>
              <a:defRPr/>
            </a:pPr>
            <a:r>
              <a:rPr lang="pt-BR" sz="2400" dirty="0" smtClean="0"/>
              <a:t>4 - Apresentando </a:t>
            </a:r>
            <a:r>
              <a:rPr lang="pt-BR" sz="2400" dirty="0"/>
              <a:t>seu </a:t>
            </a:r>
            <a:endParaRPr lang="pt-BR" sz="2400" dirty="0" smtClean="0"/>
          </a:p>
          <a:p>
            <a:pPr lvl="0">
              <a:spcBef>
                <a:spcPct val="0"/>
              </a:spcBef>
              <a:defRPr/>
            </a:pPr>
            <a:r>
              <a:rPr lang="pt-BR" sz="2400" dirty="0" smtClean="0"/>
              <a:t>     empreendimento </a:t>
            </a:r>
            <a:r>
              <a:rPr lang="pt-BR" sz="2400" dirty="0"/>
              <a:t>ao mercado.</a:t>
            </a:r>
            <a:endParaRPr lang="pt-BR" sz="2400" b="1" dirty="0" smtClean="0">
              <a:latin typeface="+mj-lt"/>
              <a:ea typeface="+mj-ea"/>
              <a:cs typeface="+mj-cs"/>
            </a:endParaRPr>
          </a:p>
        </p:txBody>
      </p:sp>
      <p:pic>
        <p:nvPicPr>
          <p:cNvPr id="24"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065637" y="1197556"/>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299366" y="1111420"/>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2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59394" name="Picture 2" descr="Resultado de imagem para Planejamento estratég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88" y="1513003"/>
            <a:ext cx="5099963" cy="312721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p:cNvPicPr>
            <a:picLocks noChangeAspect="1"/>
          </p:cNvPicPr>
          <p:nvPr/>
        </p:nvPicPr>
        <p:blipFill>
          <a:blip r:embed="rId7"/>
          <a:stretch>
            <a:fillRect/>
          </a:stretch>
        </p:blipFill>
        <p:spPr>
          <a:xfrm>
            <a:off x="5733782" y="2039980"/>
            <a:ext cx="761447" cy="579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Retângulo 4"/>
          <p:cNvSpPr/>
          <p:nvPr/>
        </p:nvSpPr>
        <p:spPr>
          <a:xfrm>
            <a:off x="5523995" y="2319010"/>
            <a:ext cx="1091389" cy="2646878"/>
          </a:xfrm>
          <a:prstGeom prst="rect">
            <a:avLst/>
          </a:prstGeom>
        </p:spPr>
        <p:txBody>
          <a:bodyPr wrap="square">
            <a:spAutoFit/>
          </a:bodyPr>
          <a:lstStyle/>
          <a:p>
            <a:r>
              <a:rPr lang="pt-BR" sz="16600" b="1" dirty="0" smtClean="0"/>
              <a:t>4</a:t>
            </a:r>
            <a:endParaRPr lang="pt-BR" sz="9600" dirty="0"/>
          </a:p>
        </p:txBody>
      </p:sp>
      <p:sp>
        <p:nvSpPr>
          <p:cNvPr id="6" name="Retângulo 5"/>
          <p:cNvSpPr/>
          <p:nvPr/>
        </p:nvSpPr>
        <p:spPr>
          <a:xfrm>
            <a:off x="5616844" y="2596128"/>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7533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Definir a importância do plano de negócios para a tomada de decisões</a:t>
            </a:r>
            <a:r>
              <a:rPr lang="pt-BR" sz="1400" dirty="0" smtClean="0"/>
              <a:t>;</a:t>
            </a:r>
            <a:endParaRPr lang="pt-BR" sz="1400" dirty="0"/>
          </a:p>
          <a:p>
            <a:pPr fontAlgn="base"/>
            <a:endParaRPr lang="pt-BR" sz="1400" dirty="0"/>
          </a:p>
          <a:p>
            <a:pPr fontAlgn="base"/>
            <a:r>
              <a:rPr lang="pt-BR" sz="1400" dirty="0"/>
              <a:t>Explicar e identificar as etapas para a elaboração do plano de negócios</a:t>
            </a:r>
            <a:r>
              <a:rPr lang="pt-BR" sz="1400" dirty="0" smtClean="0"/>
              <a:t>;</a:t>
            </a:r>
            <a:endParaRPr lang="pt-BR" sz="1400" dirty="0"/>
          </a:p>
          <a:p>
            <a:pPr fontAlgn="base"/>
            <a:endParaRPr lang="pt-BR" sz="1400" dirty="0"/>
          </a:p>
          <a:p>
            <a:pPr fontAlgn="base"/>
            <a:r>
              <a:rPr lang="pt-BR" sz="1400" dirty="0"/>
              <a:t>Conhecer, identificar e analisar quais as melhores fontes de investimento para captar recursos e colocar o projeto em prática</a:t>
            </a:r>
            <a:r>
              <a:rPr lang="pt-BR" sz="1400" dirty="0" smtClean="0"/>
              <a:t>;</a:t>
            </a:r>
            <a:endParaRPr lang="pt-BR" sz="1400" dirty="0"/>
          </a:p>
          <a:p>
            <a:pPr fontAlgn="base"/>
            <a:endParaRPr lang="pt-BR" sz="1400" dirty="0"/>
          </a:p>
          <a:p>
            <a:pPr fontAlgn="base"/>
            <a:r>
              <a:rPr lang="pt-BR" sz="1400" dirty="0"/>
              <a:t>Entender a necessidade de se preparar antes de apresentar o empreendimento ao mercado</a:t>
            </a:r>
            <a:r>
              <a:rPr lang="pt-BR" sz="1400" dirty="0" smtClean="0"/>
              <a:t>.</a:t>
            </a:r>
          </a:p>
          <a:p>
            <a:pPr fontAlgn="base"/>
            <a:endParaRPr lang="pt-BR" sz="1400" dirty="0"/>
          </a:p>
          <a:p>
            <a:pPr fontAlgn="base"/>
            <a:r>
              <a:rPr lang="pt-BR" sz="1400" b="1" dirty="0"/>
              <a:t>TÓPICOS DE </a:t>
            </a:r>
            <a:r>
              <a:rPr lang="pt-BR" sz="1400" b="1" dirty="0" smtClean="0"/>
              <a:t>ESTUDO:</a:t>
            </a:r>
          </a:p>
          <a:p>
            <a:pPr fontAlgn="base"/>
            <a:endParaRPr lang="pt-BR" sz="1400" b="1" dirty="0" smtClean="0"/>
          </a:p>
          <a:p>
            <a:pPr fontAlgn="base"/>
            <a:r>
              <a:rPr lang="pt-BR" sz="1400" b="1" dirty="0"/>
              <a:t>Identificando as oportunidades de </a:t>
            </a:r>
            <a:r>
              <a:rPr lang="pt-BR" sz="1400" b="1" dirty="0" smtClean="0"/>
              <a:t>negócio</a:t>
            </a:r>
          </a:p>
          <a:p>
            <a:pPr fontAlgn="base"/>
            <a:r>
              <a:rPr lang="pt-BR" sz="1400" b="1" dirty="0"/>
              <a:t>// </a:t>
            </a:r>
            <a:r>
              <a:rPr lang="pt-BR" sz="1400" dirty="0"/>
              <a:t>Qual é o negócio, mercado e pesquisa de mercado?</a:t>
            </a:r>
          </a:p>
          <a:p>
            <a:pPr fontAlgn="base"/>
            <a:r>
              <a:rPr lang="pt-BR" sz="1400" b="1" dirty="0"/>
              <a:t>// </a:t>
            </a:r>
            <a:r>
              <a:rPr lang="pt-BR" sz="1400" dirty="0"/>
              <a:t>Qual é o produto/serviço e o melhor caminho a seguir? </a:t>
            </a:r>
          </a:p>
          <a:p>
            <a:pPr fontAlgn="base"/>
            <a:r>
              <a:rPr lang="pt-BR" sz="1400" b="1" dirty="0"/>
              <a:t>// </a:t>
            </a:r>
            <a:r>
              <a:rPr lang="pt-BR" sz="1400" dirty="0"/>
              <a:t>Quais são as oportunidades e os riscos do negócio? </a:t>
            </a:r>
          </a:p>
          <a:p>
            <a:pPr fontAlgn="base"/>
            <a:r>
              <a:rPr lang="pt-BR" sz="1400" b="1" dirty="0"/>
              <a:t>// </a:t>
            </a:r>
            <a:r>
              <a:rPr lang="pt-BR" sz="1400" dirty="0"/>
              <a:t>Como otimizar suas chances de sucesso? </a:t>
            </a:r>
          </a:p>
          <a:p>
            <a:pPr fontAlgn="base"/>
            <a:r>
              <a:rPr lang="pt-BR" sz="1400" b="1" dirty="0"/>
              <a:t>// </a:t>
            </a:r>
            <a:r>
              <a:rPr lang="pt-BR" sz="1400" dirty="0"/>
              <a:t>Importância do cliente e da análise cuidadosa do produto</a:t>
            </a:r>
          </a:p>
          <a:p>
            <a:pPr fontAlgn="base"/>
            <a:endParaRPr lang="pt-BR" sz="1400" dirty="0" smtClean="0"/>
          </a:p>
          <a:p>
            <a:pPr fontAlgn="base"/>
            <a:r>
              <a:rPr lang="pt-BR" sz="1400" b="1" dirty="0"/>
              <a:t>Construindo o plano de </a:t>
            </a:r>
            <a:r>
              <a:rPr lang="pt-BR" sz="1400" b="1" dirty="0" smtClean="0"/>
              <a:t>negócios</a:t>
            </a:r>
          </a:p>
          <a:p>
            <a:pPr fontAlgn="base"/>
            <a:r>
              <a:rPr lang="pt-BR" sz="1400" b="1" dirty="0"/>
              <a:t>// </a:t>
            </a:r>
            <a:r>
              <a:rPr lang="pt-BR" sz="1400" dirty="0"/>
              <a:t>Como elaborar um plano de negócios</a:t>
            </a:r>
          </a:p>
          <a:p>
            <a:pPr fontAlgn="base"/>
            <a:r>
              <a:rPr lang="pt-BR" sz="1400" b="1" dirty="0"/>
              <a:t>// </a:t>
            </a:r>
            <a:r>
              <a:rPr lang="pt-BR" sz="1400" dirty="0"/>
              <a:t>Gestão estratégica</a:t>
            </a:r>
          </a:p>
          <a:p>
            <a:pPr fontAlgn="base"/>
            <a:endParaRPr lang="pt-BR" sz="1400" b="1" dirty="0" smtClean="0"/>
          </a:p>
          <a:p>
            <a:pPr fontAlgn="base"/>
            <a:r>
              <a:rPr lang="pt-BR" sz="1400" b="1" dirty="0"/>
              <a:t>Fontes de </a:t>
            </a:r>
            <a:r>
              <a:rPr lang="pt-BR" sz="1400" b="1" dirty="0" smtClean="0"/>
              <a:t>financiamento</a:t>
            </a:r>
          </a:p>
          <a:p>
            <a:pPr fontAlgn="base"/>
            <a:r>
              <a:rPr lang="pt-BR" sz="1400" b="1" dirty="0"/>
              <a:t>//</a:t>
            </a:r>
            <a:r>
              <a:rPr lang="pt-BR" sz="1400" dirty="0"/>
              <a:t> Como definir o investimento inicial </a:t>
            </a:r>
          </a:p>
          <a:p>
            <a:pPr fontAlgn="base"/>
            <a:r>
              <a:rPr lang="pt-BR" sz="1400" b="1" dirty="0"/>
              <a:t>//</a:t>
            </a:r>
            <a:r>
              <a:rPr lang="pt-BR" sz="1400" dirty="0"/>
              <a:t> Fontes de financiamento e linhas de crédito</a:t>
            </a:r>
          </a:p>
          <a:p>
            <a:pPr fontAlgn="base"/>
            <a:endParaRPr lang="pt-BR" sz="1400" b="1" dirty="0" smtClean="0"/>
          </a:p>
          <a:p>
            <a:pPr fontAlgn="base"/>
            <a:r>
              <a:rPr lang="pt-BR" sz="1400" b="1" dirty="0"/>
              <a:t>Apresentando seu empreendimento ao mercado</a:t>
            </a:r>
          </a:p>
          <a:p>
            <a:r>
              <a:rPr lang="pt-BR" sz="1400" dirty="0"/>
              <a:t/>
            </a:r>
            <a:br>
              <a:rPr lang="pt-BR" sz="1400" dirty="0"/>
            </a:br>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6124474"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545349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Plano de Negócios e apresentação do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92279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Quando o empreendedor deseja colocar seu sonho em prática, antes de tudo, ele deve procurar identificar as </a:t>
            </a:r>
            <a:r>
              <a:rPr lang="pt-BR" sz="1400" b="1" dirty="0"/>
              <a:t>oportunidades de mercado</a:t>
            </a:r>
            <a:r>
              <a:rPr lang="pt-BR" sz="1400" dirty="0"/>
              <a:t>. Em outras palavras, é preciso analisar o mercado e detectar a possibilidade de vender um produto ou um serviço que pode ser bem aceito pelos consumidores e que tenha ligação com a realização de um sonho pessoal</a:t>
            </a:r>
            <a:r>
              <a:rPr lang="pt-BR" sz="1400" dirty="0" smtClean="0"/>
              <a:t>.</a:t>
            </a:r>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r>
              <a:rPr lang="pt-BR" sz="1400" dirty="0"/>
              <a:t>Levando em consideração que todo empreendedor tem uma ideia que deseja colocar em prática, é importante fazer uma análise da viabilidade do negócio para ele tenha</a:t>
            </a:r>
            <a:r>
              <a:rPr lang="pt-BR" sz="1400" b="1" dirty="0"/>
              <a:t> lucro, sustentabilidade</a:t>
            </a:r>
            <a:r>
              <a:rPr lang="pt-BR" sz="1400" dirty="0"/>
              <a:t> e </a:t>
            </a:r>
            <a:r>
              <a:rPr lang="pt-BR" sz="1400" b="1" dirty="0"/>
              <a:t>perenidade</a:t>
            </a:r>
            <a:r>
              <a:rPr lang="pt-BR" sz="1400" dirty="0"/>
              <a:t>. O Doutor Janguiê Diniz nos revela que o empreendedor de sucesso deve buscar </a:t>
            </a:r>
            <a:r>
              <a:rPr lang="pt-BR" sz="1400" b="1" dirty="0"/>
              <a:t>conhecimento por meio do estudo </a:t>
            </a:r>
            <a:r>
              <a:rPr lang="pt-BR" sz="1400" dirty="0"/>
              <a:t>e que essa é a única forma de se ter um empreendimento de sucesso: </a:t>
            </a:r>
            <a:endParaRPr lang="pt-BR" sz="1400" dirty="0" smtClean="0"/>
          </a:p>
          <a:p>
            <a:endParaRPr lang="pt-BR" sz="1400" b="1" dirty="0"/>
          </a:p>
          <a:p>
            <a:r>
              <a:rPr lang="pt-BR" sz="1400" dirty="0"/>
              <a:t>"O estudo que proporciona conhecimento e visa substituir uma mente vazia por uma mente aberta é o passaporte para o futuro, pois é capaz de abrir nossos horizontes e nos mostrar caminhos jamais conhecidos."</a:t>
            </a:r>
            <a:br>
              <a:rPr lang="pt-BR" sz="1400" dirty="0"/>
            </a:br>
            <a:r>
              <a:rPr lang="pt-BR" sz="1400" b="1" dirty="0"/>
              <a:t>Fonte:</a:t>
            </a:r>
            <a:r>
              <a:rPr lang="pt-BR" sz="1400" dirty="0"/>
              <a:t> DINIZ, </a:t>
            </a:r>
            <a:r>
              <a:rPr lang="pt-BR" sz="1400" i="1" dirty="0"/>
              <a:t>A Arte de Empreender</a:t>
            </a:r>
            <a:r>
              <a:rPr lang="pt-BR" sz="1400" dirty="0" smtClean="0"/>
              <a:t>.</a:t>
            </a:r>
          </a:p>
          <a:p>
            <a:endParaRPr lang="pt-BR" sz="1400" b="1" dirty="0"/>
          </a:p>
          <a:p>
            <a:r>
              <a:rPr lang="pt-BR" sz="1400" dirty="0"/>
              <a:t>Além disso, é possível dizer que as ideias dos empreendedores podem surgir de muitas maneiras. O empreendedor pode ter uma experiência pessoal e, a partir disso, ver a possibilidade de refinar produtos e serviços com um conceito diferenciado. Muitas vezes, o seu hobby pode fazer com que ele desenvolva uma ideia para ter lucratividade. Em outro momento, pode ser que tenha uma ideia do nada, por meio de alguma observação para mudar a vida de alguém ou de algum processo.</a:t>
            </a:r>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Identificando as oportunidades de negócio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1412776" y="3008784"/>
            <a:ext cx="3816424" cy="2135544"/>
          </a:xfrm>
          <a:prstGeom prst="rect">
            <a:avLst/>
          </a:prstGeom>
        </p:spPr>
      </p:pic>
    </p:spTree>
    <p:extLst>
      <p:ext uri="{BB962C8B-B14F-4D97-AF65-F5344CB8AC3E}">
        <p14:creationId xmlns:p14="http://schemas.microsoft.com/office/powerpoint/2010/main" val="102826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Quando nenhum desses momentos citados acontecem para o empreendedor e ele continua com vontade de ter seu próprio empreendimento, é possível realizar pesquisas, analisando o mercado, produtos, serviços e, a partir desta análise, criar seu próprio negócio.</a:t>
            </a:r>
          </a:p>
          <a:p>
            <a:pPr fontAlgn="base"/>
            <a:r>
              <a:rPr lang="pt-BR" sz="1400" dirty="0"/>
              <a:t>É importante afirmar que essa análise, considerada o primeiro passo para a realização de um empreendimento, deve ser realizada com muita cautela, pois todo o negócio depende disso. </a:t>
            </a:r>
            <a:endParaRPr lang="pt-BR" sz="1400" dirty="0" smtClean="0"/>
          </a:p>
          <a:p>
            <a:pPr fontAlgn="base"/>
            <a:endParaRPr lang="pt-BR" sz="1400" dirty="0"/>
          </a:p>
          <a:p>
            <a:pPr fontAlgn="base"/>
            <a:r>
              <a:rPr lang="pt-BR" sz="1400" dirty="0" smtClean="0"/>
              <a:t>Durante </a:t>
            </a:r>
            <a:r>
              <a:rPr lang="pt-BR" sz="1400" dirty="0"/>
              <a:t>esse passo, muitos empreendedores ainda não têm condições de investir em uma pesquisa. Dessa forma, o que podem fazer é montar um negócio que já exista ou procurar um nicho de mercado específico e começar do zero por meio de um plano de negócios</a:t>
            </a:r>
            <a:r>
              <a:rPr lang="pt-BR" sz="1400" dirty="0" smtClean="0"/>
              <a:t>.</a:t>
            </a:r>
          </a:p>
          <a:p>
            <a:pPr fontAlgn="base"/>
            <a:endParaRPr lang="pt-BR" sz="1400" dirty="0"/>
          </a:p>
          <a:p>
            <a:pPr fontAlgn="base"/>
            <a:r>
              <a:rPr lang="pt-BR" sz="1400" dirty="0"/>
              <a:t>Muitas vezes, o empreendedor identifica um mercado que acredita ser importante e que não possui atuação de concorrência. Neste caso, é necessário tomar muito cuidado, pois pode ser que seja algo que ninguém ainda tenha prestado atenção ou pode ser um segmento sem potencial. Por isso, nestes casos, a cautela deve ser maior e a análise precisa ser mais criteriosa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Portanto, é preciso ter foco e adequar sua empresa a essas variáveis para que o empreendimento tenha sucesso.</a:t>
            </a:r>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Identificando as oportunidades de negócio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692696" y="6033120"/>
            <a:ext cx="2428875" cy="1028700"/>
          </a:xfrm>
          <a:prstGeom prst="rect">
            <a:avLst/>
          </a:prstGeom>
        </p:spPr>
      </p:pic>
    </p:spTree>
    <p:extLst>
      <p:ext uri="{BB962C8B-B14F-4D97-AF65-F5344CB8AC3E}">
        <p14:creationId xmlns:p14="http://schemas.microsoft.com/office/powerpoint/2010/main" val="375267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smtClean="0"/>
          </a:p>
          <a:p>
            <a:endParaRPr lang="pt-BR" sz="1400" dirty="0"/>
          </a:p>
          <a:p>
            <a:r>
              <a:rPr lang="pt-BR" sz="1400" dirty="0" smtClean="0"/>
              <a:t>Colocar </a:t>
            </a:r>
            <a:r>
              <a:rPr lang="pt-BR" sz="1400" dirty="0"/>
              <a:t>no mercado algo que já existe sem nenhum diferencial não traz ao empreendedor vantagem competitiva de mercado. Em outras palavras, ele será apenas mais um com os mesmos produtos e serviços na busca por clientes</a:t>
            </a:r>
            <a:r>
              <a:rPr lang="pt-BR" sz="1400" dirty="0" smtClean="0"/>
              <a:t>.</a:t>
            </a:r>
          </a:p>
          <a:p>
            <a:endParaRPr lang="pt-BR" sz="1400" b="1" dirty="0"/>
          </a:p>
          <a:p>
            <a:r>
              <a:rPr lang="pt-BR" sz="1400" dirty="0"/>
              <a:t>São muitas as oportunidades que existem no mercado e muitos os segmentos que podem ser explorados. No entanto, o empreendedor deve estar atento ao que permite realizar seu sonho. Caso contrário, ele não terá motivação e paixão pelo seu negócio, características primordiais e imprescindíveis ao sucesso do empreendimento. De acordo com o Doutor Janguiê Diniz</a:t>
            </a:r>
            <a:r>
              <a:rPr lang="pt-BR" sz="1400" dirty="0" smtClean="0"/>
              <a:t>:</a:t>
            </a:r>
          </a:p>
          <a:p>
            <a:r>
              <a:rPr lang="pt-BR" sz="1400" b="1" dirty="0"/>
              <a:t/>
            </a:r>
            <a:br>
              <a:rPr lang="pt-BR" sz="1400" b="1" dirty="0"/>
            </a:br>
            <a:r>
              <a:rPr lang="pt-BR" sz="1400" dirty="0" smtClean="0"/>
              <a:t>“A </a:t>
            </a:r>
            <a:r>
              <a:rPr lang="pt-BR" sz="1400" dirty="0"/>
              <a:t>paixão é o combustível da motivação pessoal. É um sentimento profundo que impulsiona o empreendedor a definir objetivos desafiadores e a usar a criatividade para atingi-los.</a:t>
            </a:r>
          </a:p>
          <a:p>
            <a:pPr fontAlgn="base"/>
            <a:r>
              <a:rPr lang="pt-BR" sz="1400" dirty="0"/>
              <a:t>Fonte: DINIZ, sd.</a:t>
            </a:r>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Identificando as oportunidades de negócio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675273" y="3193818"/>
            <a:ext cx="2743200" cy="1057275"/>
          </a:xfrm>
          <a:prstGeom prst="rect">
            <a:avLst/>
          </a:prstGeom>
        </p:spPr>
      </p:pic>
      <p:pic>
        <p:nvPicPr>
          <p:cNvPr id="44" name="Imagem 43"/>
          <p:cNvPicPr>
            <a:picLocks noChangeAspect="1"/>
          </p:cNvPicPr>
          <p:nvPr/>
        </p:nvPicPr>
        <p:blipFill>
          <a:blip r:embed="rId8"/>
          <a:stretch>
            <a:fillRect/>
          </a:stretch>
        </p:blipFill>
        <p:spPr>
          <a:xfrm>
            <a:off x="675273" y="1918040"/>
            <a:ext cx="5265422" cy="1018735"/>
          </a:xfrm>
          <a:prstGeom prst="rect">
            <a:avLst/>
          </a:prstGeom>
        </p:spPr>
      </p:pic>
    </p:spTree>
    <p:extLst>
      <p:ext uri="{BB962C8B-B14F-4D97-AF65-F5344CB8AC3E}">
        <p14:creationId xmlns:p14="http://schemas.microsoft.com/office/powerpoint/2010/main" val="1092951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Além dessas coisas, a paixão também não permite distrações para desperdiçar o tempo do empreendedor, mantendo-o no foco; inspirar outras pessoas; desenvolver a concentração, a autoconfiança e a motivação</a:t>
            </a:r>
            <a:r>
              <a:rPr lang="pt-BR" sz="1400" dirty="0" smtClean="0"/>
              <a:t>.</a:t>
            </a:r>
          </a:p>
          <a:p>
            <a:pPr fontAlgn="base"/>
            <a:endParaRPr lang="pt-BR" sz="1400" dirty="0"/>
          </a:p>
          <a:p>
            <a:pPr fontAlgn="base"/>
            <a:r>
              <a:rPr lang="pt-BR" sz="1400" dirty="0"/>
              <a:t>Um ponto importante a ser destacado é que o empreendedor não pode apenas sonhar: ele precisa planejar e pensar no futuro. Nesse sentido, não adianta apenas ter um sonho, pois não existe empreendimento de sucesso sem um planejamento eficaz. Em outras palavras, é necessário criar métodos e colocar o plano de negócios em ação. </a:t>
            </a:r>
            <a:endParaRPr lang="pt-BR" sz="1400" dirty="0" smtClean="0"/>
          </a:p>
          <a:p>
            <a:pPr fontAlgn="base"/>
            <a:endParaRPr lang="pt-BR" sz="1400" dirty="0"/>
          </a:p>
          <a:p>
            <a:pPr fontAlgn="base"/>
            <a:r>
              <a:rPr lang="pt-BR" sz="1400" dirty="0" smtClean="0"/>
              <a:t>Sendo </a:t>
            </a:r>
            <a:r>
              <a:rPr lang="pt-BR" sz="1400" dirty="0"/>
              <a:t>assim, a visão de futuro permite ao empreendedor que elabore passos importantes para atingir seu objetivo e que desenvolva estratégias, orientando sua empresa em momentos de crise para que ela tenha êxito em suas decisões. </a:t>
            </a:r>
            <a:endParaRPr lang="pt-BR" sz="1400" dirty="0" smtClean="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Identificando as oportunidades de negócio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393394" y="5328644"/>
            <a:ext cx="2933700" cy="2914650"/>
          </a:xfrm>
          <a:prstGeom prst="rect">
            <a:avLst/>
          </a:prstGeom>
        </p:spPr>
      </p:pic>
      <p:pic>
        <p:nvPicPr>
          <p:cNvPr id="7" name="Imagem 6"/>
          <p:cNvPicPr>
            <a:picLocks noChangeAspect="1"/>
          </p:cNvPicPr>
          <p:nvPr/>
        </p:nvPicPr>
        <p:blipFill>
          <a:blip r:embed="rId8"/>
          <a:stretch>
            <a:fillRect/>
          </a:stretch>
        </p:blipFill>
        <p:spPr>
          <a:xfrm>
            <a:off x="3457024" y="5328644"/>
            <a:ext cx="2581275" cy="2914650"/>
          </a:xfrm>
          <a:prstGeom prst="rect">
            <a:avLst/>
          </a:prstGeom>
        </p:spPr>
      </p:pic>
    </p:spTree>
    <p:extLst>
      <p:ext uri="{BB962C8B-B14F-4D97-AF65-F5344CB8AC3E}">
        <p14:creationId xmlns:p14="http://schemas.microsoft.com/office/powerpoint/2010/main" val="772760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O </a:t>
            </a:r>
            <a:r>
              <a:rPr lang="pt-BR" sz="1400" dirty="0"/>
              <a:t>empreendedor precisa desenvolver visão a longo prazo e não pode ser imediatista diante dos acontecimentos vividos pelo seu empreendimento</a:t>
            </a:r>
            <a:r>
              <a:rPr lang="pt-BR" sz="1400" dirty="0" smtClean="0"/>
              <a:t>.</a:t>
            </a:r>
          </a:p>
          <a:p>
            <a:pPr fontAlgn="base"/>
            <a:endParaRPr lang="pt-BR" sz="1400" dirty="0"/>
          </a:p>
          <a:p>
            <a:pPr fontAlgn="base"/>
            <a:r>
              <a:rPr lang="pt-BR" sz="1400" dirty="0"/>
              <a:t>O sucesso, a sustentabilidade e a perenidade de qualquer empreendimento dependem da visão a longo prazo, ou seja, o empreendedor não pode ser imediatista, pois as coisas não acontecem da noite para o dia. Tem que ser sempre visionário e mediatista.</a:t>
            </a:r>
          </a:p>
          <a:p>
            <a:pPr fontAlgn="base"/>
            <a:r>
              <a:rPr lang="pt-BR" sz="1400" dirty="0"/>
              <a:t>Fonte: DINIZ, sd</a:t>
            </a:r>
            <a:r>
              <a:rPr lang="pt-BR" sz="1400" dirty="0" smtClean="0"/>
              <a:t>.</a:t>
            </a:r>
          </a:p>
          <a:p>
            <a:pPr fontAlgn="base"/>
            <a:endParaRPr lang="pt-BR" sz="1400" dirty="0"/>
          </a:p>
          <a:p>
            <a:pPr fontAlgn="base"/>
            <a:r>
              <a:rPr lang="pt-BR" sz="1400" dirty="0"/>
              <a:t>A maioria dos empreendedores consideram essa estratégia como um plano de vida. Sendo assim, muitos são os cuidados que o empreendedor deve ter na hora de buscar informações para abrir seu próprio negócio. Para isso, é necessário encontrar respostas para as seguintes perguntas</a:t>
            </a:r>
            <a:r>
              <a:rPr lang="pt-BR" sz="1400" dirty="0" smtClean="0"/>
              <a:t>:</a:t>
            </a:r>
          </a:p>
          <a:p>
            <a:pPr fontAlgn="base"/>
            <a:endParaRPr lang="pt-BR" sz="1400" dirty="0" smtClean="0"/>
          </a:p>
          <a:p>
            <a:pPr fontAlgn="base"/>
            <a:r>
              <a:rPr lang="pt-BR" sz="1400" dirty="0"/>
              <a:t>Quais são as oportunidades e os nichos de mercado que podem ser explorados</a:t>
            </a:r>
            <a:r>
              <a:rPr lang="pt-BR" sz="1400" dirty="0" smtClean="0"/>
              <a:t>?</a:t>
            </a:r>
          </a:p>
          <a:p>
            <a:pPr fontAlgn="base"/>
            <a:endParaRPr lang="pt-BR" sz="1400" dirty="0"/>
          </a:p>
          <a:p>
            <a:pPr fontAlgn="base"/>
            <a:r>
              <a:rPr lang="pt-BR" sz="1400" dirty="0"/>
              <a:t>Quais são os produtos e serviços com concorrentes</a:t>
            </a:r>
            <a:r>
              <a:rPr lang="pt-BR" sz="1400" dirty="0" smtClean="0"/>
              <a:t>?</a:t>
            </a:r>
          </a:p>
          <a:p>
            <a:pPr fontAlgn="base"/>
            <a:endParaRPr lang="pt-BR" sz="1400" dirty="0"/>
          </a:p>
          <a:p>
            <a:pPr fontAlgn="base"/>
            <a:r>
              <a:rPr lang="pt-BR" sz="1400" dirty="0"/>
              <a:t>O que eles têm de diferencial e quais suas deficiências</a:t>
            </a:r>
            <a:r>
              <a:rPr lang="pt-BR" sz="1400" dirty="0" smtClean="0"/>
              <a:t>?</a:t>
            </a:r>
          </a:p>
          <a:p>
            <a:pPr fontAlgn="base"/>
            <a:endParaRPr lang="pt-BR" sz="1400" dirty="0"/>
          </a:p>
          <a:p>
            <a:pPr fontAlgn="base"/>
            <a:r>
              <a:rPr lang="pt-BR" sz="1400" dirty="0"/>
              <a:t>Quais produtos e serviços que possuem demanda de mercado</a:t>
            </a:r>
            <a:r>
              <a:rPr lang="pt-BR" sz="1400" dirty="0" smtClean="0"/>
              <a:t>?</a:t>
            </a:r>
          </a:p>
          <a:p>
            <a:pPr fontAlgn="base"/>
            <a:endParaRPr lang="pt-BR" sz="1400" dirty="0"/>
          </a:p>
          <a:p>
            <a:pPr fontAlgn="base"/>
            <a:r>
              <a:rPr lang="pt-BR" sz="1400" dirty="0"/>
              <a:t>Quem são e como são os clientes deste segmento? Qual a ideia de valor para eles</a:t>
            </a:r>
            <a:r>
              <a:rPr lang="pt-BR" sz="1400" dirty="0" smtClean="0"/>
              <a:t>?</a:t>
            </a:r>
          </a:p>
          <a:p>
            <a:pPr fontAlgn="base"/>
            <a:endParaRPr lang="pt-BR" sz="1400" dirty="0"/>
          </a:p>
          <a:p>
            <a:pPr fontAlgn="base"/>
            <a:r>
              <a:rPr lang="pt-BR" sz="1400" dirty="0"/>
              <a:t>Como criar valor para o cliente? Como ser competitivo</a:t>
            </a:r>
            <a:r>
              <a:rPr lang="pt-BR" sz="1400" dirty="0" smtClean="0"/>
              <a:t>?</a:t>
            </a:r>
          </a:p>
          <a:p>
            <a:pPr fontAlgn="base"/>
            <a:endParaRPr lang="pt-BR" sz="1400" dirty="0"/>
          </a:p>
          <a:p>
            <a:pPr fontAlgn="base"/>
            <a:r>
              <a:rPr lang="pt-BR" sz="1400" dirty="0"/>
              <a:t>Quais os fornecedores potenciais</a:t>
            </a:r>
            <a:r>
              <a:rPr lang="pt-BR" sz="1400" dirty="0" smtClean="0"/>
              <a:t>?</a:t>
            </a:r>
          </a:p>
          <a:p>
            <a:pPr fontAlgn="base"/>
            <a:endParaRPr lang="pt-BR" sz="1400" dirty="0"/>
          </a:p>
          <a:p>
            <a:pPr fontAlgn="base"/>
            <a:r>
              <a:rPr lang="pt-BR" sz="1400" dirty="0"/>
              <a:t>Quais os concorrentes e como eles agem</a:t>
            </a:r>
            <a:r>
              <a:rPr lang="pt-BR" sz="1400" dirty="0" smtClean="0"/>
              <a:t>?</a:t>
            </a:r>
          </a:p>
          <a:p>
            <a:pPr fontAlgn="base"/>
            <a:endParaRPr lang="pt-BR" sz="1400" dirty="0"/>
          </a:p>
          <a:p>
            <a:pPr fontAlgn="base"/>
            <a:r>
              <a:rPr lang="pt-BR" sz="1400" dirty="0"/>
              <a:t>Quais os riscos do negócio</a:t>
            </a:r>
            <a:r>
              <a:rPr lang="pt-BR" sz="1400" dirty="0" smtClean="0"/>
              <a:t>?</a:t>
            </a:r>
            <a:endParaRPr lang="pt-BR" sz="1400" dirty="0"/>
          </a:p>
          <a:p>
            <a:pPr fontAlgn="base"/>
            <a:r>
              <a:rPr lang="pt-BR" sz="1400" dirty="0"/>
              <a:t>Qual o potencial e prazo para que o negócio tenha sustentabilidade?</a:t>
            </a:r>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Identificando as oportunidades de negócio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702404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Essas questões podem trazer informações relevantes para o plano de negócios do futuro empreendedor, dando a ele um direcionamento do que fazer, a quem atender, o que vender, de que forma vender, dentre outras informações importantes</a:t>
            </a:r>
            <a:r>
              <a:rPr lang="pt-BR" sz="1400" dirty="0" smtClean="0"/>
              <a:t>.</a:t>
            </a:r>
          </a:p>
          <a:p>
            <a:pPr fontAlgn="base"/>
            <a:endParaRPr lang="pt-BR" sz="1400" dirty="0"/>
          </a:p>
          <a:p>
            <a:pPr fontAlgn="base"/>
            <a:r>
              <a:rPr lang="pt-BR" sz="1400" dirty="0"/>
              <a:t>É sempre bom que o empreendedor tenha o maior número de informações possíveis. Informação nunca é demais, ela auxilia o empreendedor a formar uma opinião e a montar a sua estratégia de ação. </a:t>
            </a:r>
            <a:endParaRPr lang="pt-BR" sz="1400" dirty="0" smtClean="0"/>
          </a:p>
          <a:p>
            <a:pPr fontAlgn="base"/>
            <a:endParaRPr lang="pt-BR" sz="1400" dirty="0"/>
          </a:p>
          <a:p>
            <a:pPr fontAlgn="base"/>
            <a:r>
              <a:rPr lang="pt-BR" sz="1400" dirty="0" smtClean="0"/>
              <a:t>Porém</a:t>
            </a:r>
            <a:r>
              <a:rPr lang="pt-BR" sz="1400" dirty="0"/>
              <a:t>, é importante que a fonte das informações seja segura e fidedigna.</a:t>
            </a:r>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Identificando as oportunidades de negócio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755052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QUAL É O NEGÓCIO, MERCADO E PESQUISA DE MERCADO</a:t>
            </a:r>
            <a:r>
              <a:rPr lang="pt-BR" sz="1400" b="1"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dirty="0" smtClean="0"/>
              <a:t>O </a:t>
            </a:r>
            <a:r>
              <a:rPr lang="pt-BR" sz="1400" dirty="0"/>
              <a:t>empreendedor precisa ter em mente o negócio sobre o qual irá atuar e ter foco para que o empreendimento tenha sucesso. Para isso, é preciso identificar alguns aspectos do negócio, conforme orienta o estudioso Chiavenato em seu livro </a:t>
            </a:r>
            <a:r>
              <a:rPr lang="pt-BR" sz="1400" i="1" dirty="0"/>
              <a:t>Empreendedorismo: dando asas ao espírito empreendedor</a:t>
            </a:r>
            <a:r>
              <a:rPr lang="pt-BR" sz="1400" dirty="0"/>
              <a:t>, publicado em 2008</a:t>
            </a:r>
            <a:r>
              <a:rPr lang="pt-BR" sz="1400" dirty="0" smtClean="0"/>
              <a:t>:</a:t>
            </a:r>
          </a:p>
          <a:p>
            <a:pPr fontAlgn="base"/>
            <a:endParaRPr lang="pt-BR" sz="1400" b="1" dirty="0" smtClean="0"/>
          </a:p>
          <a:p>
            <a:pPr fontAlgn="base"/>
            <a:endParaRPr lang="pt-BR" sz="1400" b="1" dirty="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QUAL </a:t>
              </a:r>
              <a:r>
                <a:rPr lang="pt-BR" dirty="0"/>
                <a:t>É O NEGÓCIO, MERCADO E PESQUISA DE MERCADO?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479449" y="2121816"/>
            <a:ext cx="5568490" cy="2313453"/>
          </a:xfrm>
          <a:prstGeom prst="rect">
            <a:avLst/>
          </a:prstGeom>
        </p:spPr>
      </p:pic>
      <p:pic>
        <p:nvPicPr>
          <p:cNvPr id="4" name="Imagem 3"/>
          <p:cNvPicPr>
            <a:picLocks noChangeAspect="1"/>
          </p:cNvPicPr>
          <p:nvPr/>
        </p:nvPicPr>
        <p:blipFill>
          <a:blip r:embed="rId8"/>
          <a:stretch>
            <a:fillRect/>
          </a:stretch>
        </p:blipFill>
        <p:spPr>
          <a:xfrm>
            <a:off x="694209" y="5817096"/>
            <a:ext cx="1581150" cy="371475"/>
          </a:xfrm>
          <a:prstGeom prst="rect">
            <a:avLst/>
          </a:prstGeom>
        </p:spPr>
      </p:pic>
      <p:pic>
        <p:nvPicPr>
          <p:cNvPr id="7" name="Imagem 6"/>
          <p:cNvPicPr>
            <a:picLocks noChangeAspect="1"/>
          </p:cNvPicPr>
          <p:nvPr/>
        </p:nvPicPr>
        <p:blipFill>
          <a:blip r:embed="rId9"/>
          <a:stretch>
            <a:fillRect/>
          </a:stretch>
        </p:blipFill>
        <p:spPr>
          <a:xfrm>
            <a:off x="788397" y="6240746"/>
            <a:ext cx="1685925" cy="371475"/>
          </a:xfrm>
          <a:prstGeom prst="rect">
            <a:avLst/>
          </a:prstGeom>
        </p:spPr>
      </p:pic>
      <p:pic>
        <p:nvPicPr>
          <p:cNvPr id="8" name="Imagem 7"/>
          <p:cNvPicPr>
            <a:picLocks noChangeAspect="1"/>
          </p:cNvPicPr>
          <p:nvPr/>
        </p:nvPicPr>
        <p:blipFill>
          <a:blip r:embed="rId10"/>
          <a:stretch>
            <a:fillRect/>
          </a:stretch>
        </p:blipFill>
        <p:spPr>
          <a:xfrm>
            <a:off x="887017" y="6664396"/>
            <a:ext cx="1647825" cy="333375"/>
          </a:xfrm>
          <a:prstGeom prst="rect">
            <a:avLst/>
          </a:prstGeom>
        </p:spPr>
      </p:pic>
      <p:pic>
        <p:nvPicPr>
          <p:cNvPr id="9" name="Imagem 8"/>
          <p:cNvPicPr>
            <a:picLocks noChangeAspect="1"/>
          </p:cNvPicPr>
          <p:nvPr/>
        </p:nvPicPr>
        <p:blipFill>
          <a:blip r:embed="rId11"/>
          <a:stretch>
            <a:fillRect/>
          </a:stretch>
        </p:blipFill>
        <p:spPr>
          <a:xfrm>
            <a:off x="1009652" y="7049946"/>
            <a:ext cx="2419350" cy="342900"/>
          </a:xfrm>
          <a:prstGeom prst="rect">
            <a:avLst/>
          </a:prstGeom>
        </p:spPr>
      </p:pic>
      <p:pic>
        <p:nvPicPr>
          <p:cNvPr id="10" name="Imagem 9"/>
          <p:cNvPicPr>
            <a:picLocks noChangeAspect="1"/>
          </p:cNvPicPr>
          <p:nvPr/>
        </p:nvPicPr>
        <p:blipFill>
          <a:blip r:embed="rId12"/>
          <a:stretch>
            <a:fillRect/>
          </a:stretch>
        </p:blipFill>
        <p:spPr>
          <a:xfrm>
            <a:off x="1106451" y="7451730"/>
            <a:ext cx="1304925" cy="352425"/>
          </a:xfrm>
          <a:prstGeom prst="rect">
            <a:avLst/>
          </a:prstGeom>
        </p:spPr>
      </p:pic>
      <p:pic>
        <p:nvPicPr>
          <p:cNvPr id="11" name="Imagem 10"/>
          <p:cNvPicPr>
            <a:picLocks noChangeAspect="1"/>
          </p:cNvPicPr>
          <p:nvPr/>
        </p:nvPicPr>
        <p:blipFill>
          <a:blip r:embed="rId13"/>
          <a:stretch>
            <a:fillRect/>
          </a:stretch>
        </p:blipFill>
        <p:spPr>
          <a:xfrm>
            <a:off x="1196752" y="7870693"/>
            <a:ext cx="1704975" cy="381000"/>
          </a:xfrm>
          <a:prstGeom prst="rect">
            <a:avLst/>
          </a:prstGeom>
        </p:spPr>
      </p:pic>
      <p:pic>
        <p:nvPicPr>
          <p:cNvPr id="13" name="Imagem 12"/>
          <p:cNvPicPr>
            <a:picLocks noChangeAspect="1"/>
          </p:cNvPicPr>
          <p:nvPr/>
        </p:nvPicPr>
        <p:blipFill>
          <a:blip r:embed="rId14"/>
          <a:stretch>
            <a:fillRect/>
          </a:stretch>
        </p:blipFill>
        <p:spPr>
          <a:xfrm>
            <a:off x="1390652" y="8294268"/>
            <a:ext cx="1657350" cy="361950"/>
          </a:xfrm>
          <a:prstGeom prst="rect">
            <a:avLst/>
          </a:prstGeom>
        </p:spPr>
      </p:pic>
      <p:pic>
        <p:nvPicPr>
          <p:cNvPr id="14" name="Imagem 13"/>
          <p:cNvPicPr>
            <a:picLocks noChangeAspect="1"/>
          </p:cNvPicPr>
          <p:nvPr/>
        </p:nvPicPr>
        <p:blipFill>
          <a:blip r:embed="rId15"/>
          <a:stretch>
            <a:fillRect/>
          </a:stretch>
        </p:blipFill>
        <p:spPr>
          <a:xfrm>
            <a:off x="1554316" y="8697915"/>
            <a:ext cx="3200400" cy="361950"/>
          </a:xfrm>
          <a:prstGeom prst="rect">
            <a:avLst/>
          </a:prstGeom>
        </p:spPr>
      </p:pic>
      <p:pic>
        <p:nvPicPr>
          <p:cNvPr id="16" name="Imagem 15"/>
          <p:cNvPicPr>
            <a:picLocks noChangeAspect="1"/>
          </p:cNvPicPr>
          <p:nvPr/>
        </p:nvPicPr>
        <p:blipFill>
          <a:blip r:embed="rId16"/>
          <a:stretch>
            <a:fillRect/>
          </a:stretch>
        </p:blipFill>
        <p:spPr>
          <a:xfrm>
            <a:off x="1758913" y="9109224"/>
            <a:ext cx="3257550" cy="352425"/>
          </a:xfrm>
          <a:prstGeom prst="rect">
            <a:avLst/>
          </a:prstGeom>
        </p:spPr>
      </p:pic>
    </p:spTree>
    <p:extLst>
      <p:ext uri="{BB962C8B-B14F-4D97-AF65-F5344CB8AC3E}">
        <p14:creationId xmlns:p14="http://schemas.microsoft.com/office/powerpoint/2010/main" val="1439598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 deve ter as respostas para as perguntas, pois isso fará com que ele tenha um norte em relação ao negócio que deseja empreender. </a:t>
            </a:r>
            <a:endParaRPr lang="pt-BR" sz="1400" dirty="0" smtClean="0"/>
          </a:p>
          <a:p>
            <a:pPr fontAlgn="base"/>
            <a:endParaRPr lang="pt-BR" sz="1400" dirty="0"/>
          </a:p>
          <a:p>
            <a:pPr fontAlgn="base"/>
            <a:r>
              <a:rPr lang="pt-BR" sz="1400" dirty="0" smtClean="0"/>
              <a:t>O </a:t>
            </a:r>
            <a:r>
              <a:rPr lang="pt-BR" sz="1400" dirty="0"/>
              <a:t>importante é que ele cruze suas experiências com as necessidades de mercado e que possa trazer algo diferente e inovador</a:t>
            </a:r>
            <a:r>
              <a:rPr lang="pt-BR" sz="1400" dirty="0" smtClean="0"/>
              <a:t>.</a:t>
            </a:r>
          </a:p>
          <a:p>
            <a:pPr fontAlgn="base"/>
            <a:endParaRPr lang="pt-BR" sz="1400" dirty="0"/>
          </a:p>
          <a:p>
            <a:pPr fontAlgn="base"/>
            <a:r>
              <a:rPr lang="pt-BR" sz="1400" dirty="0"/>
              <a:t>Dessa forma, não adianta apenas experiência, pois muitas vezes o empreendedor faz uma coisa muito bem que, no entanto, é produzida pelo mercado. </a:t>
            </a:r>
            <a:endParaRPr lang="pt-BR" sz="1400" dirty="0" smtClean="0"/>
          </a:p>
          <a:p>
            <a:pPr fontAlgn="base"/>
            <a:endParaRPr lang="pt-BR" sz="1400" dirty="0"/>
          </a:p>
          <a:p>
            <a:pPr fontAlgn="base"/>
            <a:r>
              <a:rPr lang="pt-BR" sz="1400" dirty="0" smtClean="0"/>
              <a:t>O </a:t>
            </a:r>
            <a:r>
              <a:rPr lang="pt-BR" sz="1400" dirty="0"/>
              <a:t>ideal é que as suas experiências consigam atender às necessidades de seus clientes de forma criativa e inovadora, proporcionando uma vantagem competitiva para o empreendimento. </a:t>
            </a:r>
            <a:endParaRPr lang="pt-BR" sz="1400" dirty="0" smtClean="0"/>
          </a:p>
          <a:p>
            <a:pPr fontAlgn="base"/>
            <a:endParaRPr lang="pt-BR" sz="1400" dirty="0"/>
          </a:p>
          <a:p>
            <a:pPr fontAlgn="base"/>
            <a:r>
              <a:rPr lang="pt-BR" sz="1400" dirty="0"/>
              <a:t>Também é necessário definir em qual mercado o empreendimento irá atuar, se é mercado local, físico ou virtual, para que possa elaborar estratégias de vendas e atendimento ao cliente. </a:t>
            </a:r>
            <a:endParaRPr lang="pt-BR" sz="1400" dirty="0" smtClean="0"/>
          </a:p>
          <a:p>
            <a:pPr fontAlgn="base"/>
            <a:endParaRPr lang="pt-BR" sz="1400" dirty="0"/>
          </a:p>
          <a:p>
            <a:pPr fontAlgn="base"/>
            <a:r>
              <a:rPr lang="pt-BR" sz="1400" dirty="0"/>
              <a:t>A definição de mercado também pode ter relação com um segmento, como mercado de imóveis, mercado de industrial, dentre outros. Em outras palavras, trata-se de um ambiente que gera negócios por ter, de um lado a oferta e a procura de outro</a:t>
            </a:r>
            <a:r>
              <a:rPr lang="pt-BR" sz="1400" dirty="0" smtClean="0"/>
              <a:t>.</a:t>
            </a:r>
          </a:p>
          <a:p>
            <a:pPr fontAlgn="base"/>
            <a:endParaRPr lang="pt-BR" sz="1400" dirty="0"/>
          </a:p>
          <a:p>
            <a:pPr fontAlgn="base"/>
            <a:r>
              <a:rPr lang="pt-BR" sz="1400" dirty="0"/>
              <a:t>O mercado pode ser de oferta quando as empresas possuem muitos produtos a oferecer, maior do que a procura pelos consumidores. Para que estes produtos sejam vendidos, estratégias de promoção de vendas são realizadas, como promoções.</a:t>
            </a:r>
          </a:p>
          <a:p>
            <a:pPr fontAlgn="base"/>
            <a:endParaRPr lang="pt-BR" sz="1400" dirty="0"/>
          </a:p>
          <a:p>
            <a:pPr fontAlgn="base"/>
            <a:endParaRPr lang="pt-BR" sz="1400" b="1" dirty="0" smtClean="0"/>
          </a:p>
          <a:p>
            <a:pPr fontAlgn="base"/>
            <a:endParaRPr lang="pt-BR" sz="1400" b="1" dirty="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QUAL </a:t>
              </a:r>
              <a:r>
                <a:rPr lang="pt-BR" dirty="0"/>
                <a:t>É O NEGÓCIO, MERCADO E PESQUISA DE MERCADO?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91670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953" y="2350115"/>
            <a:ext cx="11811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2" name="Título 1"/>
          <p:cNvSpPr txBox="1">
            <a:spLocks/>
          </p:cNvSpPr>
          <p:nvPr/>
        </p:nvSpPr>
        <p:spPr>
          <a:xfrm>
            <a:off x="403151" y="3512840"/>
            <a:ext cx="6286544" cy="3145003"/>
          </a:xfrm>
          <a:prstGeom prst="rect">
            <a:avLst/>
          </a:prstGeom>
        </p:spPr>
        <p:txBody>
          <a:bodyPr vert="horz" lIns="91440" tIns="45720" rIns="91440" bIns="45720" rtlCol="0" anchor="t">
            <a:noAutofit/>
          </a:bodyPr>
          <a:lstStyle/>
          <a:p>
            <a:pPr lvl="0">
              <a:spcBef>
                <a:spcPct val="0"/>
              </a:spcBef>
              <a:defRPr/>
            </a:pPr>
            <a:r>
              <a:rPr lang="pt-BR" sz="2400" b="1" dirty="0"/>
              <a:t>Plano de Negócios e apresentação do empreendimento ao mercado:</a:t>
            </a:r>
          </a:p>
          <a:p>
            <a:pPr lvl="0">
              <a:spcBef>
                <a:spcPct val="0"/>
              </a:spcBef>
              <a:defRPr/>
            </a:pPr>
            <a:endParaRPr lang="pt-BR" sz="2400" dirty="0"/>
          </a:p>
          <a:p>
            <a:pPr lvl="0">
              <a:spcBef>
                <a:spcPct val="0"/>
              </a:spcBef>
              <a:defRPr/>
            </a:pPr>
            <a:r>
              <a:rPr lang="pt-BR" sz="2400" dirty="0"/>
              <a:t>1 - Identificando as oportunidades de negócio.</a:t>
            </a:r>
          </a:p>
          <a:p>
            <a:pPr lvl="0">
              <a:spcBef>
                <a:spcPct val="0"/>
              </a:spcBef>
              <a:defRPr/>
            </a:pPr>
            <a:endParaRPr lang="pt-BR" sz="2400" dirty="0"/>
          </a:p>
          <a:p>
            <a:pPr lvl="0">
              <a:spcBef>
                <a:spcPct val="0"/>
              </a:spcBef>
              <a:defRPr/>
            </a:pPr>
            <a:r>
              <a:rPr lang="pt-BR" sz="2400" dirty="0"/>
              <a:t>2 - Construindo o plano de negócios.</a:t>
            </a:r>
          </a:p>
          <a:p>
            <a:pPr lvl="0">
              <a:spcBef>
                <a:spcPct val="0"/>
              </a:spcBef>
              <a:defRPr/>
            </a:pPr>
            <a:endParaRPr lang="pt-BR" sz="2400" dirty="0"/>
          </a:p>
          <a:p>
            <a:pPr lvl="0">
              <a:spcBef>
                <a:spcPct val="0"/>
              </a:spcBef>
              <a:defRPr/>
            </a:pPr>
            <a:r>
              <a:rPr lang="pt-BR" sz="2400" dirty="0"/>
              <a:t>3 - Fontes de financiamento.</a:t>
            </a:r>
          </a:p>
          <a:p>
            <a:pPr lvl="0">
              <a:spcBef>
                <a:spcPct val="0"/>
              </a:spcBef>
              <a:defRPr/>
            </a:pPr>
            <a:endParaRPr lang="pt-BR" sz="2400" dirty="0"/>
          </a:p>
          <a:p>
            <a:pPr lvl="0">
              <a:spcBef>
                <a:spcPct val="0"/>
              </a:spcBef>
              <a:defRPr/>
            </a:pPr>
            <a:r>
              <a:rPr lang="pt-BR" sz="2400" dirty="0"/>
              <a:t>4 - Apresentando seu </a:t>
            </a:r>
          </a:p>
          <a:p>
            <a:pPr lvl="0">
              <a:spcBef>
                <a:spcPct val="0"/>
              </a:spcBef>
              <a:defRPr/>
            </a:pPr>
            <a:r>
              <a:rPr lang="pt-BR" sz="2400" dirty="0"/>
              <a:t>     empreendimento ao mercado.</a:t>
            </a:r>
          </a:p>
        </p:txBody>
      </p:sp>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Quando o mercado é de procura ou demanda, existe um número grande de consumidores procurando e querendo o produto e as empresas não conseguem atendê-los. Para diminuir a demanda, muitas empresas utilizam estratégias de preço, aumentando o valor do produto.</a:t>
            </a:r>
          </a:p>
          <a:p>
            <a:pPr fontAlgn="base"/>
            <a:endParaRPr lang="pt-BR" sz="1400" b="1" dirty="0" smtClean="0"/>
          </a:p>
          <a:p>
            <a:pPr fontAlgn="base"/>
            <a:endParaRPr lang="pt-BR" sz="1400" b="1" dirty="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QUAL </a:t>
              </a:r>
              <a:r>
                <a:rPr lang="pt-BR" dirty="0"/>
                <a:t>É O NEGÓCIO, MERCADO E PESQUISA DE MERCADO?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579377" y="3008785"/>
            <a:ext cx="5520839" cy="45365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25989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Sendo assim, é no mercado que o empreendedor consegue avaliar o comportamento de seus clientes e o que eles precisam. </a:t>
            </a:r>
            <a:endParaRPr lang="pt-BR" sz="1400" dirty="0" smtClean="0"/>
          </a:p>
          <a:p>
            <a:pPr fontAlgn="base"/>
            <a:endParaRPr lang="pt-BR" sz="1400" dirty="0"/>
          </a:p>
          <a:p>
            <a:pPr fontAlgn="base"/>
            <a:r>
              <a:rPr lang="pt-BR" sz="1400" dirty="0" smtClean="0"/>
              <a:t>Desse </a:t>
            </a:r>
            <a:r>
              <a:rPr lang="pt-BR" sz="1400" dirty="0"/>
              <a:t>modo, analisa-se como se comportam seus concorrentes, assim como o impacto de suas ações referentes à estratégia de preço, de marketing, inovação, dentre outros. </a:t>
            </a:r>
            <a:endParaRPr lang="pt-BR" sz="1400" dirty="0" smtClean="0"/>
          </a:p>
          <a:p>
            <a:pPr fontAlgn="base"/>
            <a:endParaRPr lang="pt-BR" sz="1400" dirty="0"/>
          </a:p>
          <a:p>
            <a:pPr fontAlgn="base"/>
            <a:r>
              <a:rPr lang="pt-BR" sz="1400" dirty="0" smtClean="0"/>
              <a:t>Por </a:t>
            </a:r>
            <a:r>
              <a:rPr lang="pt-BR" sz="1400" dirty="0"/>
              <a:t>isso, o empreendedor deve ficar sempre atento ao que acontece no mercado, uma vez que ele impacta diretamente nas estratégias organizacionais</a:t>
            </a:r>
            <a:r>
              <a:rPr lang="pt-BR" sz="1400" dirty="0" smtClean="0"/>
              <a:t>.</a:t>
            </a:r>
          </a:p>
          <a:p>
            <a:pPr fontAlgn="base"/>
            <a:endParaRPr lang="pt-BR" sz="1400" dirty="0"/>
          </a:p>
          <a:p>
            <a:pPr fontAlgn="base"/>
            <a:r>
              <a:rPr lang="pt-BR" sz="1400" dirty="0"/>
              <a:t>É possível identificar também o mercado concorrente, no qual ficam todas as empresas que vendem produtos e serviços similares aos do negócio do empreendedor. </a:t>
            </a:r>
            <a:endParaRPr lang="pt-BR" sz="1400" dirty="0" smtClean="0"/>
          </a:p>
          <a:p>
            <a:pPr fontAlgn="base"/>
            <a:endParaRPr lang="pt-BR" sz="1400" dirty="0"/>
          </a:p>
          <a:p>
            <a:pPr fontAlgn="base"/>
            <a:r>
              <a:rPr lang="pt-BR" sz="1400" dirty="0" smtClean="0"/>
              <a:t>Outro </a:t>
            </a:r>
            <a:r>
              <a:rPr lang="pt-BR" sz="1400" dirty="0"/>
              <a:t>mercado identificado é o mercado fornecedor, representado pelo conjunto de pessoas ou empresas que oferecem meios para o desenvolvimento e a finalização do produto do empreendedor, como matéria-prima, mão de obra, equipamentos, materiais, dentre outros</a:t>
            </a:r>
            <a:r>
              <a:rPr lang="pt-BR" sz="1400" dirty="0" smtClean="0"/>
              <a:t>.</a:t>
            </a:r>
          </a:p>
          <a:p>
            <a:pPr fontAlgn="base"/>
            <a:endParaRPr lang="pt-BR" sz="1400" dirty="0"/>
          </a:p>
          <a:p>
            <a:pPr fontAlgn="base"/>
            <a:r>
              <a:rPr lang="pt-BR" sz="1400" dirty="0"/>
              <a:t>Todos os mercados merecem atenção especial do empreendedor. No caso do mercado consumidor, entender seu cliente, conhecer seus comportamentos e seu perfil de compra auxiliam a desenvolver estratégias para atender estas necessidades. </a:t>
            </a:r>
            <a:endParaRPr lang="pt-BR" sz="1400" dirty="0" smtClean="0"/>
          </a:p>
          <a:p>
            <a:pPr fontAlgn="base"/>
            <a:endParaRPr lang="pt-BR" sz="1400" dirty="0"/>
          </a:p>
          <a:p>
            <a:pPr fontAlgn="base"/>
            <a:r>
              <a:rPr lang="pt-BR" sz="1400" dirty="0" smtClean="0"/>
              <a:t>Com </a:t>
            </a:r>
            <a:r>
              <a:rPr lang="pt-BR" sz="1400" dirty="0"/>
              <a:t>base nessas informações, o empreendedor pode criar produtos e serviços diferenciados e inovadores, saindo a frente do concorrente e obtendo uma vantagem competitiva.</a:t>
            </a:r>
          </a:p>
          <a:p>
            <a:pPr fontAlgn="base"/>
            <a:endParaRPr lang="pt-BR" sz="1400" b="1" dirty="0" smtClean="0"/>
          </a:p>
          <a:p>
            <a:pPr fontAlgn="base"/>
            <a:endParaRPr lang="pt-BR" sz="1400" b="1" dirty="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QUAL </a:t>
              </a:r>
              <a:r>
                <a:rPr lang="pt-BR" dirty="0"/>
                <a:t>É O NEGÓCIO, MERCADO E PESQUISA DE MERCADO?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0336785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Ao analisar o </a:t>
            </a:r>
            <a:r>
              <a:rPr lang="pt-BR" sz="1400" b="1" dirty="0"/>
              <a:t>mercado concorrente</a:t>
            </a:r>
            <a:r>
              <a:rPr lang="pt-BR" sz="1400" dirty="0"/>
              <a:t>, é importante que o empreendedor conheça as estratégias dos seus competidores e como os clientes estão reagindo a elas. Se ele sempre lança produtos e serviços inovadores, como faz para captar clientes, como atende seus clientes, promoção de vendas, dentre outros. Essas informações também orientam o empreendedor a desenvolver produtos diferenciados de seus concorrentes e atender o maior número de consumidores, aumentando o seu</a:t>
            </a:r>
            <a:r>
              <a:rPr lang="pt-BR" sz="1400" i="1" dirty="0"/>
              <a:t> market share</a:t>
            </a:r>
            <a:r>
              <a:rPr lang="pt-BR" sz="1400" dirty="0" smtClean="0"/>
              <a:t>.</a:t>
            </a:r>
          </a:p>
          <a:p>
            <a:pPr fontAlgn="base"/>
            <a:endParaRPr lang="pt-BR" sz="1400" dirty="0"/>
          </a:p>
          <a:p>
            <a:pPr fontAlgn="base"/>
            <a:r>
              <a:rPr lang="pt-BR" sz="1400" dirty="0"/>
              <a:t>O </a:t>
            </a:r>
            <a:r>
              <a:rPr lang="pt-BR" sz="1400" b="1" dirty="0"/>
              <a:t>mercado fornecedor</a:t>
            </a:r>
            <a:r>
              <a:rPr lang="pt-BR" sz="1400" dirty="0"/>
              <a:t> merece também atenção especial. É por meio dele que as empresas desenvolvem e finalizam seus produtos. Eles são considerados atividades nas quais é possível analisar a percepção de valor do cliente, como a qualidade de matéria-prima, a qualidade da produção, dentre outros. Com análise do fornecedor, a empresa reduz custos e despesas de dinheiro e de tempo, além de evitar reclamações dos clientes e repercussão negativa na imagem da empresa e sua marca. Desse modo, consultar o fornecedor antes de contratá-lo e saber o seu histórico é muito importante para que a empresa não tenha problemas futuros</a:t>
            </a:r>
            <a:r>
              <a:rPr lang="pt-BR" sz="1400" dirty="0" smtClean="0"/>
              <a:t>.</a:t>
            </a:r>
          </a:p>
          <a:p>
            <a:pPr fontAlgn="base"/>
            <a:endParaRPr lang="pt-BR" sz="1400" dirty="0"/>
          </a:p>
          <a:p>
            <a:pPr fontAlgn="base"/>
            <a:r>
              <a:rPr lang="pt-BR" sz="1400" dirty="0"/>
              <a:t>Além disso, é importante pensar na </a:t>
            </a:r>
            <a:r>
              <a:rPr lang="pt-BR" sz="1400" b="1" dirty="0"/>
              <a:t>pesquisa de mercado</a:t>
            </a:r>
            <a:r>
              <a:rPr lang="pt-BR" sz="1400" dirty="0"/>
              <a:t>. Trata-se de um estudo que permite ao empreendedor analisar e avaliar o comportamento de mercado por meio de levantamento e investigação de fenômenos durante o processo de compra e venda de produtos e serviços</a:t>
            </a:r>
            <a:r>
              <a:rPr lang="pt-BR" sz="1400" dirty="0" smtClean="0"/>
              <a:t>.</a:t>
            </a:r>
          </a:p>
          <a:p>
            <a:pPr fontAlgn="base"/>
            <a:endParaRPr lang="pt-BR" sz="1400" dirty="0"/>
          </a:p>
          <a:p>
            <a:pPr fontAlgn="base"/>
            <a:r>
              <a:rPr lang="pt-BR" sz="1400" dirty="0"/>
              <a:t>Engloba todas as pesquisas possíveis com o objetivo de trazer informações importantes que direcione as ações do empreendedor. Os tipos de pesquisa podem ser de </a:t>
            </a:r>
            <a:r>
              <a:rPr lang="pt-BR" sz="1400" b="1" dirty="0"/>
              <a:t>fornecedores</a:t>
            </a:r>
            <a:r>
              <a:rPr lang="pt-BR" sz="1400" dirty="0"/>
              <a:t> e de </a:t>
            </a:r>
            <a:r>
              <a:rPr lang="pt-BR" sz="1400" b="1" dirty="0"/>
              <a:t>cliente</a:t>
            </a:r>
            <a:r>
              <a:rPr lang="pt-BR" sz="1400" dirty="0" smtClean="0"/>
              <a:t>.</a:t>
            </a:r>
          </a:p>
          <a:p>
            <a:pPr fontAlgn="base"/>
            <a:endParaRPr lang="pt-BR" sz="1400" dirty="0"/>
          </a:p>
          <a:p>
            <a:pPr fontAlgn="base"/>
            <a:r>
              <a:rPr lang="pt-BR" sz="1400" dirty="0" smtClean="0"/>
              <a:t>A </a:t>
            </a:r>
            <a:r>
              <a:rPr lang="pt-BR" sz="1400" dirty="0"/>
              <a:t>pesquisa de mercado é uma </a:t>
            </a:r>
            <a:r>
              <a:rPr lang="pt-BR" sz="1400" b="1" dirty="0"/>
              <a:t>ferramenta muito importante para a obtenção de informações</a:t>
            </a:r>
            <a:r>
              <a:rPr lang="pt-BR" sz="1400" dirty="0"/>
              <a:t> relacionadas ao perfil do concorrente, dos clientes em potencial, etc.</a:t>
            </a:r>
            <a:endParaRPr lang="pt-BR" sz="1400" dirty="0" smtClean="0"/>
          </a:p>
          <a:p>
            <a:pPr fontAlgn="base"/>
            <a:endParaRPr lang="pt-BR" sz="1400" b="1" dirty="0"/>
          </a:p>
          <a:p>
            <a:pPr fontAlgn="base"/>
            <a:endParaRPr lang="pt-BR" sz="1400" b="1" dirty="0" smtClean="0"/>
          </a:p>
          <a:p>
            <a:pPr fontAlgn="base"/>
            <a:endParaRPr lang="pt-BR" sz="1400" b="1" dirty="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QUAL </a:t>
              </a:r>
              <a:r>
                <a:rPr lang="pt-BR" dirty="0"/>
                <a:t>É O NEGÓCIO, MERCADO E PESQUISA DE MERCADO?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45561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"Vale a pena investir em pesquisas de mercado, tanto para sondar a concorrência e o que ela está oferecendo quanto para conhecer melhor os seus futuros clientes e o que eles querem." </a:t>
            </a:r>
            <a:br>
              <a:rPr lang="pt-BR" sz="1400" dirty="0"/>
            </a:br>
            <a:r>
              <a:rPr lang="pt-BR" sz="1400" b="1" dirty="0"/>
              <a:t>Fonte:</a:t>
            </a:r>
            <a:r>
              <a:rPr lang="pt-BR" sz="1400" dirty="0"/>
              <a:t> DINIZ, </a:t>
            </a:r>
            <a:r>
              <a:rPr lang="pt-BR" sz="1400" i="1" dirty="0"/>
              <a:t>A Arte de Empreender</a:t>
            </a:r>
            <a:r>
              <a:rPr lang="pt-BR" sz="1400" dirty="0" smtClean="0"/>
              <a:t>.</a:t>
            </a:r>
          </a:p>
          <a:p>
            <a:pPr fontAlgn="base"/>
            <a:endParaRPr lang="pt-BR" sz="1400" b="1" dirty="0"/>
          </a:p>
          <a:p>
            <a:pPr fontAlgn="base"/>
            <a:r>
              <a:rPr lang="pt-BR" sz="1400" dirty="0"/>
              <a:t>A busca de informações pode ser proporcionada de duas formas</a:t>
            </a:r>
            <a:r>
              <a:rPr lang="pt-BR" sz="1400" dirty="0" smtClean="0"/>
              <a:t>:</a:t>
            </a:r>
          </a:p>
          <a:p>
            <a:pPr fontAlgn="base"/>
            <a:endParaRPr lang="pt-BR" sz="1400" dirty="0" smtClean="0"/>
          </a:p>
          <a:p>
            <a:pPr fontAlgn="base"/>
            <a:r>
              <a:rPr lang="pt-BR" sz="1400" b="1" dirty="0"/>
              <a:t>Pesquisa direta ou fonte direta de </a:t>
            </a:r>
            <a:r>
              <a:rPr lang="pt-BR" sz="1400" b="1" dirty="0" smtClean="0"/>
              <a:t>informação</a:t>
            </a:r>
            <a:endParaRPr lang="pt-BR" sz="1400" b="1" dirty="0"/>
          </a:p>
          <a:p>
            <a:pPr fontAlgn="base"/>
            <a:r>
              <a:rPr lang="pt-BR" sz="1400" dirty="0"/>
              <a:t>Realizada por meio de questionários ou entrevistas pessoais diretamente com os clientes e fornecedores</a:t>
            </a:r>
            <a:r>
              <a:rPr lang="pt-BR" sz="1400" dirty="0" smtClean="0"/>
              <a:t>;</a:t>
            </a:r>
          </a:p>
          <a:p>
            <a:pPr fontAlgn="base"/>
            <a:endParaRPr lang="pt-BR" sz="1400" dirty="0"/>
          </a:p>
          <a:p>
            <a:pPr fontAlgn="base"/>
            <a:r>
              <a:rPr lang="pt-BR" sz="1400" b="1" dirty="0"/>
              <a:t>Pesquisa indireta ou fonte de informação </a:t>
            </a:r>
            <a:r>
              <a:rPr lang="pt-BR" sz="1400" b="1" dirty="0" smtClean="0"/>
              <a:t>indireta</a:t>
            </a:r>
            <a:endParaRPr lang="pt-BR" sz="1400" b="1" dirty="0"/>
          </a:p>
          <a:p>
            <a:pPr fontAlgn="base"/>
            <a:r>
              <a:rPr lang="pt-BR" sz="1400" dirty="0"/>
              <a:t>Podem ser coletadas por meio de pesquisas realizadas em anuários do IBGE, revistas técnicas especializadas, empresas especializadas em pesquisa de mercado, opinião de outras pessoas, indicação, dentre outros</a:t>
            </a:r>
            <a:r>
              <a:rPr lang="pt-BR" sz="1400" dirty="0" smtClean="0"/>
              <a:t>.</a:t>
            </a:r>
          </a:p>
          <a:p>
            <a:pPr fontAlgn="base"/>
            <a:endParaRPr lang="pt-BR" sz="1400" dirty="0"/>
          </a:p>
          <a:p>
            <a:pPr fontAlgn="base"/>
            <a:r>
              <a:rPr lang="pt-BR" sz="1400" dirty="0"/>
              <a:t>Por estarem mais próximas do cliente, as fontes diretas são as mais adequadas. No entanto, o empreendedor também pode utilizar das duas formas de pesquisa para ter mais assertividade nas informações. O importante é que os empreendedores se utilizem das informações do estudo de mercado para ter uma orientação mais focada sobre seu negócio para elaborar as diretrizes e analisar as melhores estratégias que trarão lucro para a organização de forma sustentável</a:t>
            </a:r>
            <a:r>
              <a:rPr lang="pt-BR" sz="1400" dirty="0" smtClean="0"/>
              <a:t>.</a:t>
            </a:r>
          </a:p>
          <a:p>
            <a:pPr fontAlgn="base"/>
            <a:endParaRPr lang="pt-BR" sz="1400" dirty="0"/>
          </a:p>
          <a:p>
            <a:pPr fontAlgn="base"/>
            <a:r>
              <a:rPr lang="pt-BR" sz="1400" dirty="0"/>
              <a:t>Sem esse estudo, as empresas não têm condições de competir com eficiência, pois ficariam à deriva e  sem saber ao certo o que fazer. Sendo assim, quando estes estudos não são realizados, muitas empresas acabam perdendo muito e podem ir à falência com pouco tempo de vida. Por isso, quanto maior o estudo e mais detalhado for, mais informações o empreendedor terá para tomar as suas decisões de forma assertiva e confiável.</a:t>
            </a:r>
          </a:p>
          <a:p>
            <a:pPr fontAlgn="base"/>
            <a:endParaRPr lang="pt-BR" sz="1400" dirty="0"/>
          </a:p>
          <a:p>
            <a:pPr fontAlgn="base"/>
            <a:endParaRPr lang="pt-BR" sz="1400" dirty="0"/>
          </a:p>
          <a:p>
            <a:pPr fontAlgn="base"/>
            <a:endParaRPr lang="pt-BR" sz="1400" b="1" dirty="0"/>
          </a:p>
          <a:p>
            <a:pPr fontAlgn="base"/>
            <a:endParaRPr lang="pt-BR" sz="1400" b="1" dirty="0" smtClean="0"/>
          </a:p>
          <a:p>
            <a:pPr fontAlgn="base"/>
            <a:endParaRPr lang="pt-BR" sz="1400" b="1" dirty="0"/>
          </a:p>
          <a:p>
            <a:pPr fontAlgn="base"/>
            <a:endParaRPr lang="pt-BR" sz="1400" dirty="0"/>
          </a:p>
          <a:p>
            <a:pPr fontAlgn="base"/>
            <a:endParaRPr lang="pt-BR" sz="1400" dirty="0"/>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QUAL </a:t>
              </a:r>
              <a:r>
                <a:rPr lang="pt-BR" dirty="0"/>
                <a:t>É O NEGÓCIO, MERCADO E PESQUISA DE MERCADO?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7652642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empresa precisa definir se vai trabalhar com </a:t>
            </a:r>
            <a:r>
              <a:rPr lang="pt-BR" sz="1400" b="1" dirty="0"/>
              <a:t>produtos </a:t>
            </a:r>
            <a:r>
              <a:rPr lang="pt-BR" sz="1400" dirty="0"/>
              <a:t>(material tangível) ou </a:t>
            </a:r>
            <a:r>
              <a:rPr lang="pt-BR" sz="1400" b="1" dirty="0"/>
              <a:t>serviços </a:t>
            </a:r>
            <a:r>
              <a:rPr lang="pt-BR" sz="1400" dirty="0"/>
              <a:t>(material intangível). Isso é possível após identificação do negócio, da análise de mercado e da definição do mercado no qual se deseja atuar. </a:t>
            </a:r>
            <a:endParaRPr lang="pt-BR" sz="1400" dirty="0" smtClean="0"/>
          </a:p>
          <a:p>
            <a:pPr fontAlgn="base"/>
            <a:endParaRPr lang="pt-BR" sz="1400" dirty="0"/>
          </a:p>
          <a:p>
            <a:pPr fontAlgn="base"/>
            <a:r>
              <a:rPr lang="pt-BR" sz="1400" dirty="0"/>
              <a:t>Cada produto ou serviço apresenta características diferentes e, consequentemente, as estratégias de vendas, produção, preço e marketing deverão estar alinhadas ao seu formato</a:t>
            </a:r>
            <a:r>
              <a:rPr lang="pt-BR" sz="1400" dirty="0" smtClean="0"/>
              <a:t>.</a:t>
            </a:r>
          </a:p>
          <a:p>
            <a:pPr fontAlgn="base"/>
            <a:endParaRPr lang="pt-BR" sz="1400" dirty="0"/>
          </a:p>
          <a:p>
            <a:pPr fontAlgn="base"/>
            <a:r>
              <a:rPr lang="pt-BR" sz="1400" dirty="0"/>
              <a:t>No Quadro 2, é possível ter uma noção sobre como os clientes e a empresa pensam nos preços dos produtos ou serviços</a:t>
            </a:r>
            <a:r>
              <a:rPr lang="pt-BR" sz="1400" dirty="0" smtClean="0"/>
              <a: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QUAL </a:t>
              </a:r>
              <a:r>
                <a:rPr lang="pt-BR" sz="1600" dirty="0"/>
                <a:t>É O PRODUTO/SERVIÇO E O MELHOR CAMINHO A SEGUIR?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386093" y="4232920"/>
            <a:ext cx="5899791" cy="3096344"/>
          </a:xfrm>
          <a:prstGeom prst="rect">
            <a:avLst/>
          </a:prstGeom>
        </p:spPr>
      </p:pic>
    </p:spTree>
    <p:extLst>
      <p:ext uri="{BB962C8B-B14F-4D97-AF65-F5344CB8AC3E}">
        <p14:creationId xmlns:p14="http://schemas.microsoft.com/office/powerpoint/2010/main" val="1999205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Todos os componentes são importantes, principalmente os que são visualizados pelos consumidores, pois determinam a percepção de valor frente o produto ou serviço ofertado.</a:t>
            </a:r>
          </a:p>
          <a:p>
            <a:pPr fontAlgn="base"/>
            <a:r>
              <a:rPr lang="pt-BR" sz="1400" dirty="0"/>
              <a:t>Além disso, o empreendedor pode seguir e se enveredar por diversos caminhos. No entanto, alguns fatores são primordiais antes de colocar a ideia em prática.</a:t>
            </a:r>
          </a:p>
          <a:p>
            <a:pPr fontAlgn="base"/>
            <a:endParaRPr lang="pt-BR" sz="1400" dirty="0" smtClean="0"/>
          </a:p>
          <a:p>
            <a:pPr fontAlgn="base"/>
            <a:r>
              <a:rPr lang="pt-BR" sz="1400" b="1" dirty="0"/>
              <a:t>Escolha do tipo de atividade</a:t>
            </a:r>
          </a:p>
          <a:p>
            <a:r>
              <a:rPr lang="pt-BR" sz="1400" dirty="0"/>
              <a:t>Realizada por meio de questionários ou entrevistas pessoais diretamente com os clientes e fornecedores</a:t>
            </a:r>
            <a:r>
              <a:rPr lang="pt-BR" sz="1400" dirty="0" smtClean="0"/>
              <a:t>;</a:t>
            </a:r>
          </a:p>
          <a:p>
            <a:endParaRPr lang="pt-BR" sz="1400" dirty="0"/>
          </a:p>
          <a:p>
            <a:r>
              <a:rPr lang="pt-BR" sz="1400" b="1" dirty="0"/>
              <a:t>Pesquisa indireta ou fonte de informação </a:t>
            </a:r>
            <a:r>
              <a:rPr lang="pt-BR" sz="1400" b="1" dirty="0" smtClean="0"/>
              <a:t>indireta</a:t>
            </a:r>
          </a:p>
          <a:p>
            <a:r>
              <a:rPr lang="pt-BR" sz="1400" dirty="0"/>
              <a:t>Podem ser coletadas por meio de pesquisas realizadas em anuários do IBGE, revistas técnicas especializadas, empresas especializadas em pesquisa de mercado, opinião de outras pessoas, indicação, dentre outros</a:t>
            </a:r>
            <a:r>
              <a:rPr lang="pt-BR" sz="1400" dirty="0" smtClean="0"/>
              <a:t>.</a:t>
            </a:r>
          </a:p>
          <a:p>
            <a:endParaRPr lang="pt-BR" sz="1400" dirty="0"/>
          </a:p>
          <a:p>
            <a:pPr fontAlgn="base"/>
            <a:r>
              <a:rPr lang="pt-BR" sz="1400" b="1" dirty="0"/>
              <a:t>Analise seus </a:t>
            </a:r>
            <a:r>
              <a:rPr lang="pt-BR" sz="1400" b="1" dirty="0" smtClean="0"/>
              <a:t>conhecimentos</a:t>
            </a:r>
            <a:endParaRPr lang="pt-BR" sz="1400" b="1" dirty="0"/>
          </a:p>
          <a:p>
            <a:pPr fontAlgn="base"/>
            <a:r>
              <a:rPr lang="pt-BR" sz="1400" dirty="0"/>
              <a:t>Experiências sobre o ramo de atividade escolhido e quais competências ainda precisam ser adquiridas</a:t>
            </a:r>
            <a:r>
              <a:rPr lang="pt-BR" sz="1400" dirty="0" smtClean="0"/>
              <a:t>;</a:t>
            </a:r>
          </a:p>
          <a:p>
            <a:pPr fontAlgn="base"/>
            <a:endParaRPr lang="pt-BR" sz="1400" dirty="0"/>
          </a:p>
          <a:p>
            <a:pPr fontAlgn="base"/>
            <a:r>
              <a:rPr lang="pt-BR" sz="1400" b="1" dirty="0"/>
              <a:t>Recursos </a:t>
            </a:r>
            <a:r>
              <a:rPr lang="pt-BR" sz="1400" b="1" dirty="0" smtClean="0"/>
              <a:t>financeiros</a:t>
            </a:r>
            <a:endParaRPr lang="pt-BR" sz="1400" b="1" dirty="0"/>
          </a:p>
          <a:p>
            <a:pPr fontAlgn="base"/>
            <a:r>
              <a:rPr lang="pt-BR" sz="1400" dirty="0"/>
              <a:t>Analise a viabilidade do negócio, o recurso financeiro que precisa para investir e o retorno sobre o investimento, ou seja, em quanto tempo o empreendimento poderá lhe proporcionar retorno financeiro;</a:t>
            </a:r>
          </a:p>
          <a:p>
            <a:pPr fontAlgn="base"/>
            <a:endParaRPr lang="pt-BR" sz="1400" dirty="0" smtClean="0"/>
          </a:p>
          <a:p>
            <a:pPr fontAlgn="base"/>
            <a:r>
              <a:rPr lang="pt-BR" sz="1400" b="1" dirty="0"/>
              <a:t>Relação entre experiência pessoal e </a:t>
            </a:r>
            <a:r>
              <a:rPr lang="pt-BR" sz="1400" b="1" dirty="0" smtClean="0"/>
              <a:t>profissional</a:t>
            </a:r>
            <a:endParaRPr lang="pt-BR" sz="1400" b="1" dirty="0"/>
          </a:p>
          <a:p>
            <a:pPr fontAlgn="base"/>
            <a:r>
              <a:rPr lang="pt-BR" sz="1400" dirty="0"/>
              <a:t>Importante ter o alinhamento entre as duas experiências que irão proporcionar mais conhecimentos e informações para o desenvolvimento de estratégias. Caso isto não aconteça, é importante que o empreendedor busque como alternativa fontes de informações sobre o negócio;</a:t>
            </a:r>
          </a:p>
          <a:p>
            <a:pPr fontAlgn="base"/>
            <a:endParaRPr lang="pt-BR" sz="1400" dirty="0"/>
          </a:p>
          <a:p>
            <a:r>
              <a:rPr lang="pt-BR" sz="1400" dirty="0"/>
              <a:t/>
            </a:r>
            <a:br>
              <a:rPr lang="pt-BR" sz="1400" dirty="0"/>
            </a:b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QUAL </a:t>
              </a:r>
              <a:r>
                <a:rPr lang="pt-BR" sz="1600" dirty="0"/>
                <a:t>É O PRODUTO/SERVIÇO E O MELHOR CAMINHO A SEGUIR?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31987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Analise o </a:t>
            </a:r>
            <a:r>
              <a:rPr lang="pt-BR" sz="1400" b="1" dirty="0" smtClean="0"/>
              <a:t>mercado</a:t>
            </a:r>
            <a:endParaRPr lang="pt-BR" sz="1400" b="1" dirty="0"/>
          </a:p>
          <a:p>
            <a:pPr fontAlgn="base"/>
            <a:r>
              <a:rPr lang="pt-BR" sz="1400" dirty="0"/>
              <a:t>Antes de tomar qualquer decisão, analise criteriosamente o mercado, como o perfil do cliente, os fornecedores, estratégias dos concorrentes, dentre outros</a:t>
            </a:r>
            <a:r>
              <a:rPr lang="pt-BR" sz="1400" dirty="0" smtClean="0"/>
              <a:t>;</a:t>
            </a:r>
          </a:p>
          <a:p>
            <a:pPr fontAlgn="base"/>
            <a:endParaRPr lang="pt-BR" sz="1400" dirty="0"/>
          </a:p>
          <a:p>
            <a:pPr fontAlgn="base"/>
            <a:r>
              <a:rPr lang="pt-BR" sz="1400" b="1" dirty="0" smtClean="0"/>
              <a:t>Administração</a:t>
            </a:r>
            <a:endParaRPr lang="pt-BR" sz="1400" b="1" dirty="0"/>
          </a:p>
          <a:p>
            <a:pPr fontAlgn="base"/>
            <a:r>
              <a:rPr lang="pt-BR" sz="1400" dirty="0"/>
              <a:t>É preciso saber administrar seu negócio,  olhar e avaliar os recursos financeiros  para que seu empreendimento tenha sucesso</a:t>
            </a:r>
            <a:r>
              <a:rPr lang="pt-BR" sz="1400" dirty="0" smtClean="0"/>
              <a:t>;</a:t>
            </a:r>
          </a:p>
          <a:p>
            <a:pPr fontAlgn="base"/>
            <a:endParaRPr lang="pt-BR" sz="1400" dirty="0"/>
          </a:p>
          <a:p>
            <a:pPr fontAlgn="base"/>
            <a:r>
              <a:rPr lang="pt-BR" sz="1400" b="1" dirty="0"/>
              <a:t>Faça </a:t>
            </a:r>
            <a:r>
              <a:rPr lang="pt-BR" sz="1400" b="1" dirty="0" smtClean="0"/>
              <a:t>economias</a:t>
            </a:r>
            <a:endParaRPr lang="pt-BR" sz="1400" b="1" dirty="0"/>
          </a:p>
          <a:p>
            <a:pPr fontAlgn="base"/>
            <a:r>
              <a:rPr lang="pt-BR" sz="1400" dirty="0"/>
              <a:t>Analise todas as possibilidades que possam gerar economias, principalmente no início de empreendimento. Observe os processos e métodos e busque evitar custos e despesas desnecessárias</a:t>
            </a:r>
            <a:r>
              <a:rPr lang="pt-BR" sz="1400" dirty="0" smtClean="0"/>
              <a:t>.</a:t>
            </a:r>
          </a:p>
          <a:p>
            <a:pPr fontAlgn="base"/>
            <a:endParaRPr lang="pt-BR" sz="1400" dirty="0"/>
          </a:p>
          <a:p>
            <a:pPr fontAlgn="base"/>
            <a:r>
              <a:rPr lang="pt-BR" sz="1400" dirty="0"/>
              <a:t>Tendo isso em mente, é possível dizer que é muito importante que a empresa corte custos e despesas desnecessárias para o sucesso do empreendimento</a:t>
            </a:r>
            <a:r>
              <a:rPr lang="pt-BR" sz="1400" dirty="0" smtClean="0"/>
              <a:t>.</a:t>
            </a:r>
          </a:p>
          <a:p>
            <a:pPr fontAlgn="base"/>
            <a:endParaRPr lang="pt-BR" sz="1400" dirty="0"/>
          </a:p>
          <a:p>
            <a:pPr fontAlgn="base"/>
            <a:r>
              <a:rPr lang="pt-BR" sz="1400" dirty="0"/>
              <a:t>Por estarem mais próximas do cliente, as fontes diretas são as mais adequadas. Realizada por meio de questionários ou entrevistas pessoais diretamente com os clientes e fornecedores. </a:t>
            </a:r>
            <a:endParaRPr lang="pt-BR" sz="1400" dirty="0" smtClean="0"/>
          </a:p>
          <a:p>
            <a:pPr fontAlgn="base"/>
            <a:endParaRPr lang="pt-BR" sz="1400" dirty="0"/>
          </a:p>
          <a:p>
            <a:pPr fontAlgn="base"/>
            <a:r>
              <a:rPr lang="pt-BR" sz="1400" dirty="0" smtClean="0"/>
              <a:t>O </a:t>
            </a:r>
            <a:r>
              <a:rPr lang="pt-BR" sz="1400" dirty="0"/>
              <a:t>importante é que os empreendedores se utilizem das informações do estudo de mercado para ter uma orientação mais focada sobre seu negócio para elaborar as diretrizes e analisar as melhores estratégias que trarão lucro para a organização de forma sustentável.</a:t>
            </a:r>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QUAL </a:t>
              </a:r>
              <a:r>
                <a:rPr lang="pt-BR" sz="1600" dirty="0"/>
                <a:t>É O PRODUTO/SERVIÇO E O MELHOR CAMINHO A SEGUIR?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969290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Todo negócio possui riscos e potencialidades. As potencialidades são vistas por meio de perspectivas de como o negócio pode prosperar e os riscos são analisados como possíveis percalços que a empresa venha a sofrer. Nesse sentido, as empresas possuem três condições para tomarem decisões estratégicas:</a:t>
            </a:r>
            <a:r>
              <a:rPr lang="pt-BR" sz="1400" b="1" dirty="0"/>
              <a:t> condição de incerteza</a:t>
            </a:r>
            <a:r>
              <a:rPr lang="pt-BR" sz="1400" dirty="0"/>
              <a:t>, </a:t>
            </a:r>
            <a:r>
              <a:rPr lang="pt-BR" sz="1400" b="1" dirty="0"/>
              <a:t>risco </a:t>
            </a:r>
            <a:r>
              <a:rPr lang="pt-BR" sz="1400" dirty="0"/>
              <a:t>e </a:t>
            </a:r>
            <a:r>
              <a:rPr lang="pt-BR" sz="1400" b="1" dirty="0"/>
              <a:t>condição de certeza</a:t>
            </a:r>
            <a:r>
              <a:rPr lang="pt-BR" sz="1400" dirty="0"/>
              <a:t>.</a:t>
            </a:r>
          </a:p>
          <a:p>
            <a:pPr fontAlgn="base"/>
            <a:r>
              <a:rPr lang="pt-BR" sz="1400" dirty="0"/>
              <a:t>Nas </a:t>
            </a:r>
            <a:r>
              <a:rPr lang="pt-BR" sz="1400" b="1" dirty="0"/>
              <a:t>condições de incertezas</a:t>
            </a:r>
            <a:r>
              <a:rPr lang="pt-BR" sz="1400" dirty="0"/>
              <a:t>, a empresa tem pouco conhecimento e informação do que pode acontecer, dificultando a estimar o grau e a probabilidade do evento e suas possíveis consequências. Quando falamos de </a:t>
            </a:r>
            <a:r>
              <a:rPr lang="pt-BR" sz="1400" b="1" dirty="0"/>
              <a:t>risco</a:t>
            </a:r>
            <a:r>
              <a:rPr lang="pt-BR" sz="1400" dirty="0"/>
              <a:t>, a empresa já possui um nível de conhecimento para saber o que pode acontecer e como ela deverá agir. No entanto, ainda são probabilidades e que podem gerar diversas interpretações. Ao verificarmos as </a:t>
            </a:r>
            <a:r>
              <a:rPr lang="pt-BR" sz="1400" b="1" dirty="0"/>
              <a:t>condições de certeza</a:t>
            </a:r>
            <a:r>
              <a:rPr lang="pt-BR" sz="1400" dirty="0"/>
              <a:t>, a empresa tem ciência dos fatos que irão acontecer e como acontecerão, analisando os impactos que serão trazidos à organização.</a:t>
            </a:r>
          </a:p>
          <a:p>
            <a:pPr fontAlgn="base"/>
            <a:r>
              <a:rPr lang="pt-BR" sz="1400" dirty="0"/>
              <a:t>Como falamos, o risco é uma possibilidade de perda e pode ser classificado da seguinte maneira</a:t>
            </a:r>
            <a:r>
              <a:rPr lang="pt-BR" sz="1400" dirty="0" smtClean="0"/>
              <a:t>:</a:t>
            </a:r>
          </a:p>
          <a:p>
            <a:pPr fontAlgn="base"/>
            <a:endParaRPr lang="pt-BR" sz="1400" dirty="0" smtClean="0"/>
          </a:p>
          <a:p>
            <a:pPr fontAlgn="base"/>
            <a:r>
              <a:rPr lang="pt-BR" sz="1400" b="1" dirty="0" smtClean="0"/>
              <a:t>Risco econômico:</a:t>
            </a:r>
            <a:endParaRPr lang="pt-BR" sz="1400" b="1" dirty="0"/>
          </a:p>
          <a:p>
            <a:pPr fontAlgn="base"/>
            <a:r>
              <a:rPr lang="pt-BR" sz="1400" dirty="0"/>
              <a:t>É consequência de fatores referentes ao negócio da empresa, como atividade, operação, produto ou serviço, demanda por produtos, dentre outros</a:t>
            </a:r>
            <a:r>
              <a:rPr lang="pt-BR" sz="1400" dirty="0" smtClean="0"/>
              <a:t>;</a:t>
            </a:r>
          </a:p>
          <a:p>
            <a:pPr fontAlgn="base"/>
            <a:endParaRPr lang="pt-BR" sz="1400" dirty="0"/>
          </a:p>
          <a:p>
            <a:pPr fontAlgn="base"/>
            <a:r>
              <a:rPr lang="pt-BR" sz="1400" b="1" dirty="0" smtClean="0"/>
              <a:t>Risco Financeiro:</a:t>
            </a:r>
          </a:p>
          <a:p>
            <a:pPr fontAlgn="base"/>
            <a:r>
              <a:rPr lang="pt-BR" sz="1400" dirty="0"/>
              <a:t>Está relacionado ao modo como os recursos financeiros do capital de terceiros são empregados e como são remunerados aos acionistas.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QUAIS </a:t>
              </a:r>
              <a:r>
                <a:rPr lang="pt-BR" sz="1600" dirty="0"/>
                <a:t>SÃO AS OPORTUNIDADES E OS RISCOS DO NEGÓCIO?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01401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Ainda, quando o risco econômico é elevado, deve-se procurar reduzir o risco financeiro, evitando alto endividamento e baixando a proporção de capital de terceiros. Assim, o grande desafio é manter o equilíbrio entre os dois riscos</a:t>
            </a:r>
            <a:r>
              <a:rPr lang="pt-BR" sz="1400" dirty="0" smtClean="0"/>
              <a:t>.</a:t>
            </a:r>
          </a:p>
          <a:p>
            <a:pPr fontAlgn="base"/>
            <a:endParaRPr lang="pt-BR" sz="1400" dirty="0"/>
          </a:p>
          <a:p>
            <a:pPr fontAlgn="base"/>
            <a:r>
              <a:rPr lang="pt-BR" sz="1400" dirty="0"/>
              <a:t>O retorno financeiro é o próprio lucro que a empresa venha a ter com a venda de seus produtos e serviços. E, ao contrário do risco, é sempre uma possibilidade de ganho. O grande desafio para o empreendedor é aumentar o lucro, diminuindo os custos. Desse modo, o empreendedor precisa saber cortar custos e despesas desnecessárias para a sustentabilidade do empreendimento</a:t>
            </a:r>
            <a:r>
              <a:rPr lang="pt-BR" sz="1400" dirty="0" smtClean="0"/>
              <a:t>.</a:t>
            </a:r>
          </a:p>
          <a:p>
            <a:pPr fontAlgn="base"/>
            <a:endParaRPr lang="pt-BR" sz="1400" dirty="0"/>
          </a:p>
          <a:p>
            <a:pPr fontAlgn="base"/>
            <a:r>
              <a:rPr lang="pt-BR" sz="1400" dirty="0"/>
              <a:t>As empresas podem utilizar de muitas estratégias para aumentarem seus lucros, como redução de custos, investimentos mais rentáveis, administrar os recursos com mais eficiência, trocar serviços por custos mais baixos mas sem interferir muito na qualidade, rever fornecedores, substituir matéria-prima, terceirizar alguns departamentos e mão de obra, dentre outros.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QUAIS </a:t>
              </a:r>
              <a:r>
                <a:rPr lang="pt-BR" sz="1600" dirty="0"/>
                <a:t>SÃO AS OPORTUNIDADES E OS RISCOS DO NEGÓCIO?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401446" y="5817096"/>
            <a:ext cx="5830232" cy="2880320"/>
          </a:xfrm>
          <a:prstGeom prst="rect">
            <a:avLst/>
          </a:prstGeom>
        </p:spPr>
      </p:pic>
    </p:spTree>
    <p:extLst>
      <p:ext uri="{BB962C8B-B14F-4D97-AF65-F5344CB8AC3E}">
        <p14:creationId xmlns:p14="http://schemas.microsoft.com/office/powerpoint/2010/main" val="1979025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as empresas otimizarem as chances de sucesso no mercado, é necessário muita </a:t>
            </a:r>
            <a:r>
              <a:rPr lang="pt-BR" sz="1400" b="1" dirty="0"/>
              <a:t>informação, conhecimento </a:t>
            </a:r>
            <a:r>
              <a:rPr lang="pt-BR" sz="1400" dirty="0"/>
              <a:t>e </a:t>
            </a:r>
            <a:r>
              <a:rPr lang="pt-BR" sz="1400" b="1" dirty="0"/>
              <a:t>foco</a:t>
            </a:r>
            <a:r>
              <a:rPr lang="pt-BR" sz="1400" dirty="0" smtClean="0"/>
              <a:t>.</a:t>
            </a:r>
          </a:p>
          <a:p>
            <a:pPr fontAlgn="base"/>
            <a:endParaRPr lang="pt-BR" sz="1400" dirty="0"/>
          </a:p>
          <a:p>
            <a:pPr fontAlgn="base"/>
            <a:r>
              <a:rPr lang="pt-BR" sz="1400" dirty="0"/>
              <a:t>As informações e conhecimento permitem que as empresas sejam mais assertivas no desenvolvimento de estratégias e tomada de decisões. </a:t>
            </a:r>
            <a:endParaRPr lang="pt-BR" sz="1400" dirty="0" smtClean="0"/>
          </a:p>
          <a:p>
            <a:pPr fontAlgn="base"/>
            <a:endParaRPr lang="pt-BR" sz="1400" dirty="0"/>
          </a:p>
          <a:p>
            <a:pPr fontAlgn="base"/>
            <a:r>
              <a:rPr lang="pt-BR" sz="1400" dirty="0" smtClean="0"/>
              <a:t>Por </a:t>
            </a:r>
            <a:r>
              <a:rPr lang="pt-BR" sz="1400" dirty="0"/>
              <a:t>isso, elas precisam obter o maior número de informações possíveis de fontes confiáveis para que desenvolvam um plano de negócio e possam colocá-lo em prática</a:t>
            </a:r>
            <a:r>
              <a:rPr lang="pt-BR" sz="1400" dirty="0" smtClean="0"/>
              <a:t>.</a:t>
            </a:r>
          </a:p>
          <a:p>
            <a:pPr fontAlgn="base"/>
            <a:endParaRPr lang="pt-BR" sz="1400" dirty="0"/>
          </a:p>
          <a:p>
            <a:pPr fontAlgn="base"/>
            <a:r>
              <a:rPr lang="pt-BR" sz="1400" dirty="0"/>
              <a:t>O foco deve ser sempre no cliente. Analisar seus comportamentos, seus hábitos de compra, suas necessidades, desejos e buscar, em parceria com a criatividade e inovação, desenvolver produtos e serviços que respondam rapidamente e de forma eficiente e eficaz às demandas do mercado.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COMO </a:t>
              </a:r>
              <a:r>
                <a:rPr lang="pt-BR" sz="1600" dirty="0"/>
                <a:t>OTIMIZAR AS SUAS CHANCES DE SUCESSO?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021807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É importante que a empresa saiba para quem ela está vendendo, ou melhor, qual é seu público-alvo, onde ele está, quanto ganha, como vive, etc. Todas essas informações ajudam a empresa a satisfazer o cliente e, consequentemente, a fidelizá-lo. </a:t>
            </a:r>
            <a:endParaRPr lang="pt-BR" sz="1400" dirty="0" smtClean="0"/>
          </a:p>
          <a:p>
            <a:pPr fontAlgn="base"/>
            <a:endParaRPr lang="pt-BR" sz="1400" dirty="0"/>
          </a:p>
          <a:p>
            <a:pPr fontAlgn="base"/>
            <a:r>
              <a:rPr lang="pt-BR" sz="1400" dirty="0"/>
              <a:t>Assim, ela consegue elaborar sua proposta de valor, os preços de produtos e serviços, seus canais de vendas e a promoção de vendas que venha a utilizar, buscando a sustentabilidade e o sucesso do negócio.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IMPORTÂNCIA </a:t>
              </a:r>
              <a:r>
                <a:rPr lang="pt-BR" sz="1600" dirty="0"/>
                <a:t>DO CLIENTE E ANÁLISE CUIDADOSA DO PRODUTO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rotWithShape="1">
          <a:blip r:embed="rId7"/>
          <a:srcRect t="8294" b="11785"/>
          <a:stretch/>
        </p:blipFill>
        <p:spPr>
          <a:xfrm>
            <a:off x="966401" y="3584848"/>
            <a:ext cx="4754250" cy="1728192"/>
          </a:xfrm>
          <a:prstGeom prst="rect">
            <a:avLst/>
          </a:prstGeom>
        </p:spPr>
      </p:pic>
      <p:pic>
        <p:nvPicPr>
          <p:cNvPr id="4" name="Imagem 3"/>
          <p:cNvPicPr>
            <a:picLocks noChangeAspect="1"/>
          </p:cNvPicPr>
          <p:nvPr/>
        </p:nvPicPr>
        <p:blipFill>
          <a:blip r:embed="rId8"/>
          <a:stretch>
            <a:fillRect/>
          </a:stretch>
        </p:blipFill>
        <p:spPr>
          <a:xfrm>
            <a:off x="966401" y="5383339"/>
            <a:ext cx="4754250" cy="1987076"/>
          </a:xfrm>
          <a:prstGeom prst="rect">
            <a:avLst/>
          </a:prstGeom>
        </p:spPr>
      </p:pic>
      <p:pic>
        <p:nvPicPr>
          <p:cNvPr id="7" name="Imagem 6"/>
          <p:cNvPicPr>
            <a:picLocks noChangeAspect="1"/>
          </p:cNvPicPr>
          <p:nvPr/>
        </p:nvPicPr>
        <p:blipFill>
          <a:blip r:embed="rId9"/>
          <a:stretch>
            <a:fillRect/>
          </a:stretch>
        </p:blipFill>
        <p:spPr>
          <a:xfrm>
            <a:off x="966401" y="7434596"/>
            <a:ext cx="4754250" cy="2100064"/>
          </a:xfrm>
          <a:prstGeom prst="rect">
            <a:avLst/>
          </a:prstGeom>
        </p:spPr>
      </p:pic>
    </p:spTree>
    <p:extLst>
      <p:ext uri="{BB962C8B-B14F-4D97-AF65-F5344CB8AC3E}">
        <p14:creationId xmlns:p14="http://schemas.microsoft.com/office/powerpoint/2010/main" val="2905959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Toda empresa deve se colocar no lugar do cliente, ou seja, pensar em como ele analisaria seu produto ou serviço. O que motiva o cliente a comprar da sua empresa? Qual é sua percepção de valor? Por que ele prefere você a seus concorrentes? O que a empresa precisa fazer para promover satisfação no cliente e fazer com que ele volte a comprar e indicar para outras pessoas, seus produtos e serviços</a:t>
            </a:r>
            <a:r>
              <a:rPr lang="pt-BR" sz="1400" dirty="0" smtClean="0"/>
              <a:t>?</a:t>
            </a:r>
          </a:p>
          <a:p>
            <a:pPr fontAlgn="base"/>
            <a:endParaRPr lang="pt-BR" sz="1400" dirty="0"/>
          </a:p>
          <a:p>
            <a:pPr fontAlgn="base"/>
            <a:r>
              <a:rPr lang="pt-BR" sz="1400" dirty="0"/>
              <a:t>Atualmente, as pessoas buscam produtos com qualidade a preços acessíveis. A Era Digital permitiu que todas as informações estejam facilmente disponíveis para quem quiser. Assim, os clientes sabem mais dos produtos do que os próprios vendedores da empresa.</a:t>
            </a:r>
          </a:p>
          <a:p>
            <a:pPr fontAlgn="base"/>
            <a:r>
              <a:rPr lang="pt-BR" sz="1400" dirty="0"/>
              <a:t>Portanto, a qualidade do produto, do atendimento, facilidade de pagamento e de entrega podem trazer grandes diferenciais para a empresa frente a seus concorrentes, fazendo com que ela seja mais competitiva no mercado.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smtClean="0"/>
                <a:t>                   IMPORTÂNCIA </a:t>
              </a:r>
              <a:r>
                <a:rPr lang="pt-BR" sz="1600" dirty="0"/>
                <a:t>DO CLIENTE E ANÁLISE CUIDADOSA DO PRODUTO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4206019" cy="380115"/>
            <a:chOff x="303101" y="1051243"/>
            <a:chExt cx="4206019" cy="380115"/>
          </a:xfrm>
        </p:grpSpPr>
        <p:sp>
          <p:nvSpPr>
            <p:cNvPr id="27" name="Retângulo de cantos arredondados 26"/>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Identificando as oportunidades de negócio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9" name="Imagem 8"/>
          <p:cNvPicPr>
            <a:picLocks noChangeAspect="1"/>
          </p:cNvPicPr>
          <p:nvPr/>
        </p:nvPicPr>
        <p:blipFill>
          <a:blip r:embed="rId7"/>
          <a:stretch>
            <a:fillRect/>
          </a:stretch>
        </p:blipFill>
        <p:spPr>
          <a:xfrm>
            <a:off x="409439" y="5340095"/>
            <a:ext cx="5812118" cy="2800722"/>
          </a:xfrm>
          <a:prstGeom prst="rect">
            <a:avLst/>
          </a:prstGeom>
        </p:spPr>
      </p:pic>
    </p:spTree>
    <p:extLst>
      <p:ext uri="{BB962C8B-B14F-4D97-AF65-F5344CB8AC3E}">
        <p14:creationId xmlns:p14="http://schemas.microsoft.com/office/powerpoint/2010/main" val="1081880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Todo empreendedor que deseja abrir uma empresa precisa construir um </a:t>
            </a:r>
            <a:r>
              <a:rPr lang="pt-BR" sz="1400" b="1" dirty="0"/>
              <a:t>plano de negócios</a:t>
            </a:r>
            <a:r>
              <a:rPr lang="pt-BR" sz="1400" dirty="0"/>
              <a:t>, uma vez que ele se trata de um instrumento com passo a passo sobre como colocar uma empresa para funcionar. </a:t>
            </a:r>
            <a:endParaRPr lang="pt-BR" sz="1400" dirty="0" smtClean="0"/>
          </a:p>
          <a:p>
            <a:pPr fontAlgn="base"/>
            <a:endParaRPr lang="pt-BR" sz="1400" dirty="0"/>
          </a:p>
          <a:p>
            <a:pPr fontAlgn="base"/>
            <a:r>
              <a:rPr lang="pt-BR" sz="1400" dirty="0"/>
              <a:t>Ele auxilia a empresa a caminhar, dando orientação sobre as coisas que devem ser seguidas e ajudando a empresa a não sair dos trilhos. </a:t>
            </a:r>
            <a:endParaRPr lang="pt-BR" sz="1400" dirty="0" smtClean="0"/>
          </a:p>
          <a:p>
            <a:pPr fontAlgn="base"/>
            <a:endParaRPr lang="pt-BR" sz="1400" dirty="0"/>
          </a:p>
          <a:p>
            <a:pPr fontAlgn="base"/>
            <a:r>
              <a:rPr lang="pt-BR" sz="1400" dirty="0" smtClean="0"/>
              <a:t>Um </a:t>
            </a:r>
            <a:r>
              <a:rPr lang="pt-BR" sz="1400" dirty="0"/>
              <a:t>bom plano de negócio auxilia o empreendedor a tomar as melhores decisões e ajuda a enfrentar alguns erros que a empresa venha a ter, direcionando melhor seus esforços. </a:t>
            </a:r>
            <a:endParaRPr lang="pt-BR" sz="1400" dirty="0" smtClean="0"/>
          </a:p>
          <a:p>
            <a:pPr fontAlgn="base"/>
            <a:endParaRPr lang="pt-BR" sz="1400" dirty="0"/>
          </a:p>
          <a:p>
            <a:pPr fontAlgn="base"/>
            <a:r>
              <a:rPr lang="pt-BR" sz="1400" dirty="0" smtClean="0"/>
              <a:t>Além </a:t>
            </a:r>
            <a:r>
              <a:rPr lang="pt-BR" sz="1400" dirty="0"/>
              <a:t>disso, ele também pode ajudar a empresa a atrair novos investidores, fornecedores e a criar parcerias</a:t>
            </a:r>
            <a:r>
              <a:rPr lang="pt-BR" sz="1400" dirty="0" smtClean="0"/>
              <a:t>.</a:t>
            </a:r>
          </a:p>
          <a:p>
            <a:pPr fontAlgn="base"/>
            <a:endParaRPr lang="pt-BR" sz="1400" dirty="0"/>
          </a:p>
          <a:p>
            <a:pPr fontAlgn="base"/>
            <a:r>
              <a:rPr lang="pt-BR" sz="1400" dirty="0"/>
              <a:t>O plano de negócios também é conhecido como </a:t>
            </a:r>
            <a:r>
              <a:rPr lang="pt-BR" sz="1400" i="1" dirty="0"/>
              <a:t>Business Plan</a:t>
            </a:r>
            <a:r>
              <a:rPr lang="pt-BR" sz="1400" dirty="0"/>
              <a:t>. </a:t>
            </a:r>
            <a:endParaRPr lang="pt-BR" sz="1400" dirty="0" smtClean="0"/>
          </a:p>
          <a:p>
            <a:pPr fontAlgn="base"/>
            <a:endParaRPr lang="pt-BR" sz="1400" dirty="0"/>
          </a:p>
          <a:p>
            <a:pPr fontAlgn="base"/>
            <a:r>
              <a:rPr lang="pt-BR" sz="1400" dirty="0" smtClean="0"/>
              <a:t>O </a:t>
            </a:r>
            <a:r>
              <a:rPr lang="pt-BR" sz="1400" dirty="0"/>
              <a:t>objetivo dele é descrever a ideia do empreendimento e dar direções de como a ideia deve ser colocada em prática, por meio do levantamento de todos os elementos importantes que podem afetar o empreendimento. </a:t>
            </a:r>
            <a:endParaRPr lang="pt-BR" sz="1400" dirty="0" smtClean="0"/>
          </a:p>
          <a:p>
            <a:pPr fontAlgn="base"/>
            <a:endParaRPr lang="pt-BR" sz="1400" dirty="0"/>
          </a:p>
          <a:p>
            <a:pPr fontAlgn="base"/>
            <a:r>
              <a:rPr lang="pt-BR" sz="1400" dirty="0" smtClean="0"/>
              <a:t>Os </a:t>
            </a:r>
            <a:r>
              <a:rPr lang="pt-BR" sz="1400" dirty="0"/>
              <a:t>elementos levantados estão relacionados ao que deve ser produzido pela empresa, além de trazer informações sobre para quem produzir, mercado, concorrentes, dentre outros</a:t>
            </a:r>
            <a:r>
              <a:rPr lang="pt-BR" sz="1400" dirty="0" smtClean="0"/>
              <a:t>.</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Construindo o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304611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O </a:t>
            </a:r>
            <a:r>
              <a:rPr lang="pt-BR" sz="1400" dirty="0"/>
              <a:t>SEBRAE, em seu artigo denominado “Tudo o que você precisa saber para criar seu plano de negócio”, publicado em 2019, nos chama a atenção para a importância do plano de negócios</a:t>
            </a:r>
            <a:r>
              <a:rPr lang="pt-BR" sz="1400" dirty="0" smtClean="0"/>
              <a:t>:</a:t>
            </a:r>
          </a:p>
          <a:p>
            <a:pPr fontAlgn="base"/>
            <a:endParaRPr lang="pt-BR" sz="1400" dirty="0"/>
          </a:p>
          <a:p>
            <a:pPr fontAlgn="base"/>
            <a:r>
              <a:rPr lang="pt-BR" sz="1400" dirty="0"/>
              <a:t>O plano de negócios é o instrumento ideal para traçar um retrato do mercado, do produto e das atitudes do empreendedor. </a:t>
            </a:r>
            <a:endParaRPr lang="pt-BR" sz="1400" dirty="0" smtClean="0"/>
          </a:p>
          <a:p>
            <a:pPr fontAlgn="base"/>
            <a:endParaRPr lang="pt-BR" sz="1400" dirty="0"/>
          </a:p>
          <a:p>
            <a:pPr fontAlgn="base"/>
            <a:r>
              <a:rPr lang="pt-BR" sz="1400" dirty="0" smtClean="0"/>
              <a:t>É </a:t>
            </a:r>
            <a:r>
              <a:rPr lang="pt-BR" sz="1400" dirty="0"/>
              <a:t>por meio dele que o empreendedor tem informações detalhadas do seu ramo de atividade, produtos e serviços, clientes, concorrentes, fornecedores e, principalmente, pontos fortes e fracos do negócio, contribuindo para a identificação da viabilidade de sus ideia e da gestão da empresa</a:t>
            </a:r>
            <a:r>
              <a:rPr lang="pt-BR" sz="1400" dirty="0" smtClean="0"/>
              <a:t>.</a:t>
            </a:r>
          </a:p>
          <a:p>
            <a:pPr fontAlgn="base"/>
            <a:endParaRPr lang="pt-BR" sz="1400" dirty="0"/>
          </a:p>
          <a:p>
            <a:pPr fontAlgn="base"/>
            <a:r>
              <a:rPr lang="pt-BR" sz="1400" dirty="0"/>
              <a:t>Assim, se o empreendedor buscar seguir fielmente o plano de negócios, terá as orientações necessárias para decisões importantes que impactarão diretamente em seu empreendimento.</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Construindo o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2691212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este objeto estudo, nos basearemos no manual do Sebrae intitulado </a:t>
            </a:r>
            <a:r>
              <a:rPr lang="pt-BR" sz="1400" i="1" dirty="0"/>
              <a:t>Como elaborar um plano de negócios</a:t>
            </a:r>
            <a:r>
              <a:rPr lang="pt-BR" sz="1400" dirty="0"/>
              <a:t>, publicado em 2013. Esse material traz informações importantes para o empreendedor sobre como desenvolver o plano de negócios de forma eficiente</a:t>
            </a:r>
            <a:r>
              <a:rPr lang="pt-BR" sz="1400" dirty="0" smtClean="0"/>
              <a:t>.</a:t>
            </a:r>
          </a:p>
          <a:p>
            <a:pPr fontAlgn="base"/>
            <a:endParaRPr lang="pt-BR" sz="1400" dirty="0"/>
          </a:p>
          <a:p>
            <a:pPr fontAlgn="base"/>
            <a:r>
              <a:rPr lang="pt-BR" sz="1400" dirty="0"/>
              <a:t>O plano de negócios é um documento com informações relevantes sobre o empreendimento que auxilia o empreendedor nas tomadas de decisões. Sendo assim, para elaborar um bom plano de negócios, se faz necessário seguir alguns passos.</a:t>
            </a:r>
          </a:p>
          <a:p>
            <a:pPr fontAlgn="base"/>
            <a:endParaRPr lang="pt-BR" sz="1400" dirty="0" smtClean="0"/>
          </a:p>
          <a:p>
            <a:pPr fontAlgn="base"/>
            <a:r>
              <a:rPr lang="pt-BR" sz="1400" b="1" dirty="0"/>
              <a:t>// 1. Principais pontos que devem estar relacionados no plano de negócios</a:t>
            </a:r>
          </a:p>
          <a:p>
            <a:pPr fontAlgn="base"/>
            <a:r>
              <a:rPr lang="pt-BR" sz="1400" dirty="0"/>
              <a:t>Para a elaboração do plano de negócios, é importante que a empresa siga as etapas do seguinte sumário executivo: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715348" y="4953000"/>
            <a:ext cx="3040338" cy="1440160"/>
          </a:xfrm>
          <a:prstGeom prst="rect">
            <a:avLst/>
          </a:prstGeom>
        </p:spPr>
      </p:pic>
      <p:pic>
        <p:nvPicPr>
          <p:cNvPr id="4" name="Imagem 3"/>
          <p:cNvPicPr>
            <a:picLocks noChangeAspect="1"/>
          </p:cNvPicPr>
          <p:nvPr/>
        </p:nvPicPr>
        <p:blipFill>
          <a:blip r:embed="rId8"/>
          <a:stretch>
            <a:fillRect/>
          </a:stretch>
        </p:blipFill>
        <p:spPr>
          <a:xfrm>
            <a:off x="928657" y="6428205"/>
            <a:ext cx="3148415" cy="1164914"/>
          </a:xfrm>
          <a:prstGeom prst="rect">
            <a:avLst/>
          </a:prstGeom>
        </p:spPr>
      </p:pic>
      <p:pic>
        <p:nvPicPr>
          <p:cNvPr id="7" name="Imagem 6"/>
          <p:cNvPicPr>
            <a:picLocks noChangeAspect="1"/>
          </p:cNvPicPr>
          <p:nvPr/>
        </p:nvPicPr>
        <p:blipFill>
          <a:blip r:embed="rId9"/>
          <a:stretch>
            <a:fillRect/>
          </a:stretch>
        </p:blipFill>
        <p:spPr>
          <a:xfrm>
            <a:off x="1340768" y="7628164"/>
            <a:ext cx="2941116" cy="1620758"/>
          </a:xfrm>
          <a:prstGeom prst="rect">
            <a:avLst/>
          </a:prstGeom>
        </p:spPr>
      </p:pic>
    </p:spTree>
    <p:extLst>
      <p:ext uri="{BB962C8B-B14F-4D97-AF65-F5344CB8AC3E}">
        <p14:creationId xmlns:p14="http://schemas.microsoft.com/office/powerpoint/2010/main" val="296924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 </a:t>
            </a:r>
            <a:r>
              <a:rPr lang="pt-BR" sz="1400" b="1" dirty="0"/>
              <a:t>1. Principais pontos que devem estar relacionados no plano de negócios</a:t>
            </a:r>
          </a:p>
          <a:p>
            <a:pPr fontAlgn="base"/>
            <a:r>
              <a:rPr lang="pt-BR" sz="1400" dirty="0"/>
              <a:t>Para a elaboração do plano de negócios, é importante que a empresa siga as etapas do seguinte sumário executivo: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8" name="Imagem 7"/>
          <p:cNvPicPr>
            <a:picLocks noChangeAspect="1"/>
          </p:cNvPicPr>
          <p:nvPr/>
        </p:nvPicPr>
        <p:blipFill>
          <a:blip r:embed="rId7"/>
          <a:stretch>
            <a:fillRect/>
          </a:stretch>
        </p:blipFill>
        <p:spPr>
          <a:xfrm>
            <a:off x="663950" y="2752970"/>
            <a:ext cx="2744143" cy="1743338"/>
          </a:xfrm>
          <a:prstGeom prst="rect">
            <a:avLst/>
          </a:prstGeom>
        </p:spPr>
      </p:pic>
      <p:pic>
        <p:nvPicPr>
          <p:cNvPr id="9" name="Imagem 8"/>
          <p:cNvPicPr>
            <a:picLocks noChangeAspect="1"/>
          </p:cNvPicPr>
          <p:nvPr/>
        </p:nvPicPr>
        <p:blipFill>
          <a:blip r:embed="rId8"/>
          <a:stretch>
            <a:fillRect/>
          </a:stretch>
        </p:blipFill>
        <p:spPr>
          <a:xfrm>
            <a:off x="1052737" y="4540192"/>
            <a:ext cx="2808312" cy="1559424"/>
          </a:xfrm>
          <a:prstGeom prst="rect">
            <a:avLst/>
          </a:prstGeom>
        </p:spPr>
      </p:pic>
      <p:pic>
        <p:nvPicPr>
          <p:cNvPr id="10" name="Imagem 9"/>
          <p:cNvPicPr>
            <a:picLocks noChangeAspect="1"/>
          </p:cNvPicPr>
          <p:nvPr/>
        </p:nvPicPr>
        <p:blipFill>
          <a:blip r:embed="rId9"/>
          <a:stretch>
            <a:fillRect/>
          </a:stretch>
        </p:blipFill>
        <p:spPr>
          <a:xfrm>
            <a:off x="1358317" y="6143500"/>
            <a:ext cx="3222811" cy="1528187"/>
          </a:xfrm>
          <a:prstGeom prst="rect">
            <a:avLst/>
          </a:prstGeom>
        </p:spPr>
      </p:pic>
      <p:pic>
        <p:nvPicPr>
          <p:cNvPr id="11" name="Imagem 10"/>
          <p:cNvPicPr>
            <a:picLocks noChangeAspect="1"/>
          </p:cNvPicPr>
          <p:nvPr/>
        </p:nvPicPr>
        <p:blipFill>
          <a:blip r:embed="rId10"/>
          <a:stretch>
            <a:fillRect/>
          </a:stretch>
        </p:blipFill>
        <p:spPr>
          <a:xfrm>
            <a:off x="1969832" y="7715571"/>
            <a:ext cx="2942125" cy="1895276"/>
          </a:xfrm>
          <a:prstGeom prst="rect">
            <a:avLst/>
          </a:prstGeom>
        </p:spPr>
      </p:pic>
    </p:spTree>
    <p:extLst>
      <p:ext uri="{BB962C8B-B14F-4D97-AF65-F5344CB8AC3E}">
        <p14:creationId xmlns:p14="http://schemas.microsoft.com/office/powerpoint/2010/main" val="15046454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 </a:t>
            </a:r>
            <a:r>
              <a:rPr lang="pt-BR" sz="1400" b="1" dirty="0"/>
              <a:t>1. Principais pontos que devem estar relacionados no plano de negócios</a:t>
            </a:r>
          </a:p>
          <a:p>
            <a:pPr fontAlgn="base"/>
            <a:r>
              <a:rPr lang="pt-BR" sz="1400" dirty="0"/>
              <a:t>Para a elaboração do plano de negócios, é importante que a empresa siga as etapas do seguinte sumário executivo: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1269409" y="3008787"/>
            <a:ext cx="4095750" cy="5076825"/>
          </a:xfrm>
          <a:prstGeom prst="rect">
            <a:avLst/>
          </a:prstGeom>
        </p:spPr>
      </p:pic>
    </p:spTree>
    <p:extLst>
      <p:ext uri="{BB962C8B-B14F-4D97-AF65-F5344CB8AC3E}">
        <p14:creationId xmlns:p14="http://schemas.microsoft.com/office/powerpoint/2010/main" val="2970069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2. Análise do </a:t>
            </a:r>
            <a:r>
              <a:rPr lang="pt-BR" sz="1400" b="1" dirty="0" smtClean="0"/>
              <a:t>mercado</a:t>
            </a:r>
          </a:p>
          <a:p>
            <a:pPr fontAlgn="base"/>
            <a:endParaRPr lang="pt-BR" sz="1400" b="1" dirty="0"/>
          </a:p>
          <a:p>
            <a:pPr fontAlgn="base"/>
            <a:r>
              <a:rPr lang="pt-BR" sz="1400" dirty="0"/>
              <a:t>O planejamento estratégico começa sempre com a análise de mercado. Desse modo, o plano de negócios considera a análise de mercado uma das análises mais importantes para se montar as estratégias a empresa. Ela está dividida em três partes</a:t>
            </a:r>
            <a:r>
              <a:rPr lang="pt-BR" sz="1400" dirty="0" smtClean="0"/>
              <a:t>:</a:t>
            </a:r>
          </a:p>
          <a:p>
            <a:pPr fontAlgn="base"/>
            <a:endParaRPr lang="pt-BR" sz="1400" dirty="0"/>
          </a:p>
          <a:p>
            <a:pPr fontAlgn="base"/>
            <a:r>
              <a:rPr lang="pt-BR" sz="1400" b="1" dirty="0" smtClean="0"/>
              <a:t>Estudo dos clientes:</a:t>
            </a:r>
          </a:p>
          <a:p>
            <a:pPr fontAlgn="base"/>
            <a:r>
              <a:rPr lang="pt-BR" sz="1400" dirty="0"/>
              <a:t>São todas as informações relacionadas ao seu cliente, tais como: </a:t>
            </a:r>
            <a:br>
              <a:rPr lang="pt-BR" sz="1400" dirty="0"/>
            </a:br>
            <a:endParaRPr lang="pt-BR" sz="1400" dirty="0"/>
          </a:p>
          <a:p>
            <a:pPr fontAlgn="base"/>
            <a:r>
              <a:rPr lang="pt-BR" sz="1400" dirty="0"/>
              <a:t>- características de perfil socioeconômico (faixa etária, gênero, tamanho da família, onde trabalha, quanto ganha, escolaridade, onde mora, etc). Caso seja pessoa jurídica, são necessárias informações como qual o segmento, o que vendem, tamanho da empresa, tempo de mercado, imagem, potencial de pagamento, etc.</a:t>
            </a:r>
          </a:p>
          <a:p>
            <a:pPr fontAlgn="base"/>
            <a:r>
              <a:rPr lang="pt-BR" sz="1400" dirty="0"/>
              <a:t/>
            </a:r>
            <a:br>
              <a:rPr lang="pt-BR" sz="1400" dirty="0"/>
            </a:br>
            <a:r>
              <a:rPr lang="pt-BR" sz="1400" dirty="0"/>
              <a:t>- Interesses e comportamentos: frequência e quantidade da compra do produto/serviço; onde compram; quanto pagam.</a:t>
            </a:r>
          </a:p>
          <a:p>
            <a:pPr fontAlgn="base"/>
            <a:r>
              <a:rPr lang="pt-BR" sz="1400" dirty="0"/>
              <a:t/>
            </a:r>
            <a:br>
              <a:rPr lang="pt-BR" sz="1400" dirty="0"/>
            </a:br>
            <a:r>
              <a:rPr lang="pt-BR" sz="1400" dirty="0"/>
              <a:t>- Motivação de compra: preço, qualidade, marca, prazo de entrega, atendimento.</a:t>
            </a:r>
          </a:p>
          <a:p>
            <a:pPr fontAlgn="base"/>
            <a:r>
              <a:rPr lang="pt-BR" sz="1400" dirty="0"/>
              <a:t/>
            </a:r>
            <a:br>
              <a:rPr lang="pt-BR" sz="1400" dirty="0"/>
            </a:br>
            <a:r>
              <a:rPr lang="pt-BR" sz="1400" dirty="0"/>
              <a:t>- Onde estão os clientes: localização geográfica.</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549859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2. Análise do </a:t>
            </a:r>
            <a:r>
              <a:rPr lang="pt-BR" sz="1400" b="1" dirty="0" smtClean="0"/>
              <a:t>mercado</a:t>
            </a:r>
          </a:p>
          <a:p>
            <a:pPr fontAlgn="base"/>
            <a:endParaRPr lang="pt-BR" sz="1400" b="1" dirty="0" smtClean="0"/>
          </a:p>
          <a:p>
            <a:pPr fontAlgn="base"/>
            <a:r>
              <a:rPr lang="pt-BR" sz="1400" b="1" dirty="0"/>
              <a:t>Estudo dos </a:t>
            </a:r>
            <a:r>
              <a:rPr lang="pt-BR" sz="1400" b="1" dirty="0" smtClean="0"/>
              <a:t>concorrentes:</a:t>
            </a:r>
            <a:endParaRPr lang="pt-BR" sz="1400" b="1" dirty="0"/>
          </a:p>
          <a:p>
            <a:pPr fontAlgn="base"/>
            <a:endParaRPr lang="pt-BR" sz="1400" b="1" dirty="0"/>
          </a:p>
          <a:p>
            <a:pPr fontAlgn="base"/>
            <a:r>
              <a:rPr lang="pt-BR" sz="1400" dirty="0"/>
              <a:t>Os concorrentes são aqueles que atuam no mesmo ramo de atividade que o seu e tentam satisfazer os mesmos clientes. Portanto é importante que se tenha informações do concorrente sobre:</a:t>
            </a:r>
          </a:p>
          <a:p>
            <a:pPr fontAlgn="base"/>
            <a:r>
              <a:rPr lang="pt-BR" sz="1400" dirty="0"/>
              <a:t>Qualidade empregada no desenvolvimento de produtos; preço; localização; condições de pagamentos ofertados; atendimento prestado; serviços disponibilizados; garantias.</a:t>
            </a:r>
          </a:p>
          <a:p>
            <a:pPr fontAlgn="base"/>
            <a:r>
              <a:rPr lang="pt-BR" sz="1400" dirty="0"/>
              <a:t>Nesta análise o empreendedor verifica o nível de competição, se consegue cobrir as ofertas e estratégias do cliente.</a:t>
            </a:r>
          </a:p>
          <a:p>
            <a:pPr fontAlgn="base"/>
            <a:r>
              <a:rPr lang="pt-BR" sz="1400" dirty="0"/>
              <a:t>O mercado fornecedor abrange todas as pessoas e empresas que fornecerão insumos para o desenvolvimento do seu produto, como por exemplo, matérias-primas, equipamentos, mão-de-obra.</a:t>
            </a:r>
          </a:p>
          <a:p>
            <a:pPr fontAlgn="base"/>
            <a:r>
              <a:rPr lang="pt-BR" sz="1400" dirty="0"/>
              <a:t>Para iniciar esta análise, primeiramente o empreendedor precisa fazer um levantamento do que ele precisa para desenvolver seu produto e que ele precisa terceirizar.</a:t>
            </a:r>
          </a:p>
          <a:p>
            <a:pPr fontAlgn="base"/>
            <a:r>
              <a:rPr lang="pt-BR" sz="1400" dirty="0"/>
              <a:t>Depois buscar quais fornecedores podem oferecer o que está faltando para a sua produção.</a:t>
            </a:r>
          </a:p>
          <a:p>
            <a:pPr fontAlgn="base"/>
            <a:r>
              <a:rPr lang="pt-BR" sz="1400" dirty="0"/>
              <a:t>Eles podem ser encontrados por meio de pesquisas, indicações, em sites, revistas especializadas no segmento, buscas na internet, entre outros.</a:t>
            </a:r>
          </a:p>
          <a:p>
            <a:pPr fontAlgn="base"/>
            <a:r>
              <a:rPr lang="pt-BR" sz="1400" dirty="0"/>
              <a:t>Importante que itens como qualidade, preço, prazo de entrega, formas de pagamento, sejam analisados com no mínimo mais outros dos fornecedores para que a empresa compare e avalie a melhor proposta que atenda a sua necessidade.</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349335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2. Análise do </a:t>
            </a:r>
            <a:r>
              <a:rPr lang="pt-BR" sz="1400" b="1" dirty="0" smtClean="0"/>
              <a:t>mercado</a:t>
            </a:r>
          </a:p>
          <a:p>
            <a:pPr fontAlgn="base"/>
            <a:endParaRPr lang="pt-BR" sz="1400" b="1" dirty="0" smtClean="0"/>
          </a:p>
          <a:p>
            <a:pPr fontAlgn="base"/>
            <a:r>
              <a:rPr lang="pt-BR" sz="1400" b="1" dirty="0"/>
              <a:t>Estudo dos </a:t>
            </a:r>
            <a:r>
              <a:rPr lang="pt-BR" sz="1400" b="1" dirty="0" smtClean="0"/>
              <a:t>fornecedores:</a:t>
            </a:r>
            <a:endParaRPr lang="pt-BR" sz="1400" b="1" dirty="0"/>
          </a:p>
          <a:p>
            <a:pPr fontAlgn="base"/>
            <a:endParaRPr lang="pt-BR" sz="1400" b="1" dirty="0"/>
          </a:p>
          <a:p>
            <a:pPr fontAlgn="base"/>
            <a:r>
              <a:rPr lang="pt-BR" sz="1400" dirty="0"/>
              <a:t>O mercado fornecedor abrange todas as pessoas e empresas que fornecerão insumos para o desenvolvimento do seu produto, como por exemplo, matérias-primas, equipamentos, mão-de-obra.</a:t>
            </a:r>
          </a:p>
          <a:p>
            <a:pPr fontAlgn="base"/>
            <a:r>
              <a:rPr lang="pt-BR" sz="1400" dirty="0"/>
              <a:t>Para iniciar esta análise, primeiramente o empreendedor precisa fazer um levantamento do que ele precisa para desenvolver seu produto e que ele precisa terceirizar.</a:t>
            </a:r>
          </a:p>
          <a:p>
            <a:pPr fontAlgn="base"/>
            <a:r>
              <a:rPr lang="pt-BR" sz="1400" dirty="0"/>
              <a:t>Depois buscar quais fornecedores podem oferecer o que está faltando para a sua produção.</a:t>
            </a:r>
          </a:p>
          <a:p>
            <a:pPr fontAlgn="base"/>
            <a:r>
              <a:rPr lang="pt-BR" sz="1400" dirty="0"/>
              <a:t>Eles podem ser encontrados por meio de pesquisas, indicações, em sites, revistas especializadas no segmento, buscas na internet, entre outros.</a:t>
            </a:r>
          </a:p>
          <a:p>
            <a:pPr fontAlgn="base"/>
            <a:r>
              <a:rPr lang="pt-BR" sz="1400" dirty="0"/>
              <a:t>Importante que itens como qualidade, preço, prazo de entrega, formas de pagamento, sejam analisados com no mínimo mais outros dos fornecedores para que a empresa compare e avalie a melhor proposta que atenda a sua necessidade.</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513544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3. Plano de  </a:t>
            </a:r>
            <a:r>
              <a:rPr lang="pt-BR" sz="1400" b="1" dirty="0" smtClean="0"/>
              <a:t>marketing</a:t>
            </a:r>
          </a:p>
          <a:p>
            <a:pPr fontAlgn="base"/>
            <a:endParaRPr lang="pt-BR" sz="1400" b="1" dirty="0"/>
          </a:p>
          <a:p>
            <a:pPr fontAlgn="base"/>
            <a:r>
              <a:rPr lang="pt-BR" sz="1400" dirty="0"/>
              <a:t>O plano de marketing é muito importante para a empresa, pois é por meio dele que os produtos e serviços são divulgados. Ele permite a comunicação entre empresa e cliente, define qual a melhor estratégia de vendas dos produtos e serviços e quais os canais de distribuição mais adequados para cada um deles.</a:t>
            </a:r>
          </a:p>
          <a:p>
            <a:pPr fontAlgn="base"/>
            <a:r>
              <a:rPr lang="pt-BR" sz="1400" dirty="0"/>
              <a:t>O plano de marketing é desenvolvido em cinco fases:</a:t>
            </a:r>
          </a:p>
          <a:p>
            <a:pPr fontAlgn="base"/>
            <a:endParaRPr lang="pt-BR" sz="1400" dirty="0" smtClean="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459217" y="3584848"/>
            <a:ext cx="2321711" cy="1177129"/>
          </a:xfrm>
          <a:prstGeom prst="rect">
            <a:avLst/>
          </a:prstGeom>
        </p:spPr>
      </p:pic>
      <p:pic>
        <p:nvPicPr>
          <p:cNvPr id="4" name="Imagem 3"/>
          <p:cNvPicPr>
            <a:picLocks noChangeAspect="1"/>
          </p:cNvPicPr>
          <p:nvPr/>
        </p:nvPicPr>
        <p:blipFill>
          <a:blip r:embed="rId8"/>
          <a:stretch>
            <a:fillRect/>
          </a:stretch>
        </p:blipFill>
        <p:spPr>
          <a:xfrm>
            <a:off x="3055383" y="3584848"/>
            <a:ext cx="2508498" cy="2174799"/>
          </a:xfrm>
          <a:prstGeom prst="rect">
            <a:avLst/>
          </a:prstGeom>
        </p:spPr>
      </p:pic>
      <p:pic>
        <p:nvPicPr>
          <p:cNvPr id="7" name="Imagem 6"/>
          <p:cNvPicPr>
            <a:picLocks noChangeAspect="1"/>
          </p:cNvPicPr>
          <p:nvPr/>
        </p:nvPicPr>
        <p:blipFill>
          <a:blip r:embed="rId9"/>
          <a:stretch>
            <a:fillRect/>
          </a:stretch>
        </p:blipFill>
        <p:spPr>
          <a:xfrm>
            <a:off x="336282" y="4797022"/>
            <a:ext cx="2679850" cy="2604963"/>
          </a:xfrm>
          <a:prstGeom prst="rect">
            <a:avLst/>
          </a:prstGeom>
        </p:spPr>
      </p:pic>
      <p:pic>
        <p:nvPicPr>
          <p:cNvPr id="8" name="Imagem 7"/>
          <p:cNvPicPr>
            <a:picLocks noChangeAspect="1"/>
          </p:cNvPicPr>
          <p:nvPr/>
        </p:nvPicPr>
        <p:blipFill>
          <a:blip r:embed="rId10"/>
          <a:stretch>
            <a:fillRect/>
          </a:stretch>
        </p:blipFill>
        <p:spPr>
          <a:xfrm>
            <a:off x="3062649" y="5794692"/>
            <a:ext cx="2917561" cy="2472509"/>
          </a:xfrm>
          <a:prstGeom prst="rect">
            <a:avLst/>
          </a:prstGeom>
        </p:spPr>
      </p:pic>
      <p:pic>
        <p:nvPicPr>
          <p:cNvPr id="9" name="Imagem 8"/>
          <p:cNvPicPr>
            <a:picLocks noChangeAspect="1"/>
          </p:cNvPicPr>
          <p:nvPr/>
        </p:nvPicPr>
        <p:blipFill>
          <a:blip r:embed="rId11"/>
          <a:stretch>
            <a:fillRect/>
          </a:stretch>
        </p:blipFill>
        <p:spPr>
          <a:xfrm>
            <a:off x="703891" y="7445344"/>
            <a:ext cx="2308579" cy="1972152"/>
          </a:xfrm>
          <a:prstGeom prst="rect">
            <a:avLst/>
          </a:prstGeom>
        </p:spPr>
      </p:pic>
    </p:spTree>
    <p:extLst>
      <p:ext uri="{BB962C8B-B14F-4D97-AF65-F5344CB8AC3E}">
        <p14:creationId xmlns:p14="http://schemas.microsoft.com/office/powerpoint/2010/main" val="25594268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4. Plano </a:t>
            </a:r>
            <a:r>
              <a:rPr lang="pt-BR" sz="1400" b="1" dirty="0" smtClean="0"/>
              <a:t>Operacional</a:t>
            </a:r>
          </a:p>
          <a:p>
            <a:pPr fontAlgn="base"/>
            <a:endParaRPr lang="pt-BR" sz="1400" b="1" dirty="0"/>
          </a:p>
          <a:p>
            <a:pPr fontAlgn="base"/>
            <a:r>
              <a:rPr lang="pt-BR" sz="1400" b="1" dirty="0" smtClean="0"/>
              <a:t>Layout ou arranjo físico:</a:t>
            </a:r>
          </a:p>
          <a:p>
            <a:pPr fontAlgn="base"/>
            <a:r>
              <a:rPr lang="pt-BR" sz="1400" dirty="0"/>
              <a:t>É a distribuição do espaço físico da empresa, como departamentos, setores, instalações, mercadorias, dentre outros. A importância de uma boa distribuição e organização do espaço físico é promover a produtividade, evitar desperdícios e retrabalhos, facilidade de localização, dentre outros. </a:t>
            </a:r>
            <a:endParaRPr lang="pt-BR" sz="1400" dirty="0" smtClean="0"/>
          </a:p>
          <a:p>
            <a:pPr fontAlgn="base"/>
            <a:endParaRPr lang="pt-BR" sz="1400" dirty="0"/>
          </a:p>
          <a:p>
            <a:pPr fontAlgn="base"/>
            <a:r>
              <a:rPr lang="pt-BR" sz="1400" b="1" dirty="0" smtClean="0"/>
              <a:t>Capacidade produtiva/comercial/vendas:</a:t>
            </a:r>
          </a:p>
          <a:p>
            <a:pPr fontAlgn="base"/>
            <a:r>
              <a:rPr lang="pt-BR" sz="1400" dirty="0"/>
              <a:t>Refere-se à análise de como atender os clientes e a capacidade produtiva da empresa. </a:t>
            </a:r>
            <a:endParaRPr lang="pt-BR" sz="1400" dirty="0" smtClean="0"/>
          </a:p>
          <a:p>
            <a:pPr fontAlgn="base"/>
            <a:endParaRPr lang="pt-BR" sz="1400" dirty="0" smtClean="0"/>
          </a:p>
          <a:p>
            <a:pPr fontAlgn="base"/>
            <a:r>
              <a:rPr lang="pt-BR" sz="1400" b="1" dirty="0" smtClean="0"/>
              <a:t>Processos operacionais:</a:t>
            </a:r>
            <a:r>
              <a:rPr lang="pt-BR" sz="1400" b="1" dirty="0"/>
              <a:t/>
            </a:r>
            <a:br>
              <a:rPr lang="pt-BR" sz="1400" b="1" dirty="0"/>
            </a:br>
            <a:r>
              <a:rPr lang="pt-BR" sz="1400" dirty="0"/>
              <a:t>Descrição das atividades organizacionais, passo a passo, incluindo as áreas e departamentos da empresa</a:t>
            </a:r>
            <a:r>
              <a:rPr lang="pt-BR" sz="1400" dirty="0" smtClean="0"/>
              <a:t>.</a:t>
            </a:r>
          </a:p>
          <a:p>
            <a:pPr fontAlgn="base"/>
            <a:endParaRPr lang="pt-BR" sz="1400" dirty="0"/>
          </a:p>
          <a:p>
            <a:pPr fontAlgn="base"/>
            <a:r>
              <a:rPr lang="pt-BR" sz="1400" b="1" dirty="0" smtClean="0"/>
              <a:t>Necessidade de pessoal:</a:t>
            </a:r>
          </a:p>
          <a:p>
            <a:pPr fontAlgn="base"/>
            <a:r>
              <a:rPr lang="pt-BR" sz="1400" dirty="0"/>
              <a:t>Refere-se à contratação de pessoas para desenvolver os serviços da empresa</a:t>
            </a:r>
            <a:r>
              <a:rPr lang="pt-BR" sz="1400" dirty="0" smtClean="0"/>
              <a:t>.</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8978750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5. Plano </a:t>
            </a:r>
            <a:r>
              <a:rPr lang="pt-BR" sz="1400" b="1" dirty="0" smtClean="0"/>
              <a:t>financeiro</a:t>
            </a:r>
          </a:p>
          <a:p>
            <a:pPr fontAlgn="base"/>
            <a:endParaRPr lang="pt-BR" sz="1400" b="1" dirty="0"/>
          </a:p>
          <a:p>
            <a:pPr fontAlgn="base"/>
            <a:r>
              <a:rPr lang="pt-BR" sz="1400" dirty="0"/>
              <a:t>Esta parte do planejamento de negócios é um pouco mais detalhada e extensa do que as demais. Sua composição engloba investimento fixo, capital de giro e investimentos pré-operacionais.</a:t>
            </a:r>
          </a:p>
          <a:p>
            <a:pPr fontAlgn="base"/>
            <a:r>
              <a:rPr lang="pt-BR" sz="1400" dirty="0"/>
              <a:t>Além disso, o plano também deve conter o planejamento financeiro detalhado para o período em que o negócio ainda não estiver dando lucro.</a:t>
            </a:r>
          </a:p>
          <a:p>
            <a:pPr fontAlgn="base"/>
            <a:endParaRPr lang="pt-BR" sz="1400" dirty="0" smtClean="0"/>
          </a:p>
          <a:p>
            <a:pPr fontAlgn="base"/>
            <a:r>
              <a:rPr lang="pt-BR" sz="1600" b="1" dirty="0" smtClean="0"/>
              <a:t>Estimativa dos investimentos fixos:</a:t>
            </a:r>
          </a:p>
          <a:p>
            <a:pPr fontAlgn="base"/>
            <a:r>
              <a:rPr lang="pt-BR" sz="1400" dirty="0"/>
              <a:t>Tudo que a empresa precisa comprar para o empreendimento funcionar, como maquinários, materiais, utensílios, ferramentas, equipamentos, veículos, dentre outros.</a:t>
            </a:r>
          </a:p>
          <a:p>
            <a:pPr fontAlgn="base"/>
            <a:endParaRPr lang="pt-BR" sz="1400" dirty="0"/>
          </a:p>
          <a:p>
            <a:pPr fontAlgn="base"/>
            <a:r>
              <a:rPr lang="pt-BR" sz="1400" dirty="0"/>
              <a:t>- </a:t>
            </a:r>
            <a:r>
              <a:rPr lang="pt-BR" sz="1400" b="1" dirty="0"/>
              <a:t>Capital de giro</a:t>
            </a:r>
            <a:r>
              <a:rPr lang="pt-BR" sz="1400" dirty="0"/>
              <a:t>: recursos necessários para o funcionamento da empresa, como compra de matérias-primas ou mercadorias, financiamento das vendas e o pagamento das despesas.</a:t>
            </a:r>
          </a:p>
          <a:p>
            <a:pPr fontAlgn="base"/>
            <a:endParaRPr lang="pt-BR" sz="1400" dirty="0"/>
          </a:p>
          <a:p>
            <a:pPr fontAlgn="base"/>
            <a:r>
              <a:rPr lang="pt-BR" sz="1400" dirty="0"/>
              <a:t>- </a:t>
            </a:r>
            <a:r>
              <a:rPr lang="pt-BR" sz="1400" b="1" dirty="0"/>
              <a:t>Estimativa do estoque inicial</a:t>
            </a:r>
            <a:r>
              <a:rPr lang="pt-BR" sz="1400" dirty="0"/>
              <a:t>: produtos iniciais indispensáveis para a produção, como materiais e matérias-primas</a:t>
            </a:r>
            <a:r>
              <a:rPr lang="pt-BR" sz="1400" dirty="0" smtClean="0"/>
              <a:t>.</a:t>
            </a:r>
          </a:p>
          <a:p>
            <a:pPr fontAlgn="base"/>
            <a:endParaRPr lang="pt-BR" sz="1400" dirty="0" smtClean="0"/>
          </a:p>
          <a:p>
            <a:pPr fontAlgn="base"/>
            <a:r>
              <a:rPr lang="pt-BR" sz="1600" b="1" dirty="0" smtClean="0"/>
              <a:t>Caixa mínimo:</a:t>
            </a:r>
            <a:endParaRPr lang="pt-BR" sz="1600" b="1" dirty="0"/>
          </a:p>
          <a:p>
            <a:pPr fontAlgn="base"/>
            <a:r>
              <a:rPr lang="pt-BR" sz="1400" dirty="0"/>
              <a:t>Reserva inicial de caixa para o movimento financeiro da empresa, como cobertura de despesas e custos até que a empresa tenha lucro</a:t>
            </a:r>
            <a:r>
              <a:rPr lang="pt-BR" sz="1400" dirty="0" smtClean="0"/>
              <a:t>.</a:t>
            </a:r>
          </a:p>
          <a:p>
            <a:pPr fontAlgn="base"/>
            <a:endParaRPr lang="pt-BR" sz="1400" dirty="0"/>
          </a:p>
          <a:p>
            <a:pPr fontAlgn="base"/>
            <a:r>
              <a:rPr lang="pt-BR" sz="1600" b="1" dirty="0" smtClean="0"/>
              <a:t>Investimentos pré-operacionais:</a:t>
            </a:r>
          </a:p>
          <a:p>
            <a:pPr fontAlgn="base"/>
            <a:r>
              <a:rPr lang="pt-BR" sz="1400" dirty="0"/>
              <a:t>Refere-se aos gastos realizados pela empresa antes do início de suas atividades, como reformas, pinturas, instalações, dentre outros.</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7346848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5. Plano </a:t>
            </a:r>
            <a:r>
              <a:rPr lang="pt-BR" sz="1400" b="1" dirty="0" smtClean="0"/>
              <a:t>financeiro</a:t>
            </a:r>
          </a:p>
          <a:p>
            <a:pPr fontAlgn="base"/>
            <a:endParaRPr lang="pt-BR" sz="1400" b="1" dirty="0"/>
          </a:p>
          <a:p>
            <a:pPr fontAlgn="base"/>
            <a:r>
              <a:rPr lang="pt-BR" sz="1600" b="1" dirty="0" smtClean="0"/>
              <a:t>Investimento total (resumo):</a:t>
            </a:r>
          </a:p>
          <a:p>
            <a:pPr fontAlgn="base"/>
            <a:r>
              <a:rPr lang="pt-BR" sz="1400" dirty="0" smtClean="0"/>
              <a:t>Corresponde </a:t>
            </a:r>
            <a:r>
              <a:rPr lang="pt-BR" sz="1400" dirty="0"/>
              <a:t>a todo o valor investido no negócio (investimentos fixos, capital de giro e investimentos pré-operacionais</a:t>
            </a:r>
            <a:r>
              <a:rPr lang="pt-BR" sz="1400" dirty="0" smtClean="0"/>
              <a:t>).</a:t>
            </a:r>
          </a:p>
          <a:p>
            <a:pPr fontAlgn="base"/>
            <a:endParaRPr lang="pt-BR" sz="1400" dirty="0"/>
          </a:p>
          <a:p>
            <a:pPr fontAlgn="base"/>
            <a:r>
              <a:rPr lang="pt-BR" sz="1600" b="1" dirty="0" smtClean="0"/>
              <a:t>Estimativa de faturamento mensal:</a:t>
            </a:r>
          </a:p>
          <a:p>
            <a:pPr fontAlgn="base"/>
            <a:r>
              <a:rPr lang="pt-BR" sz="1400" dirty="0"/>
              <a:t>O quanto a empresa vai faturar por mês com a venda de seus produtos. </a:t>
            </a:r>
            <a:endParaRPr lang="pt-BR" sz="1400" dirty="0" smtClean="0"/>
          </a:p>
          <a:p>
            <a:pPr fontAlgn="base"/>
            <a:endParaRPr lang="pt-BR" sz="1400" dirty="0"/>
          </a:p>
          <a:p>
            <a:pPr fontAlgn="base"/>
            <a:r>
              <a:rPr lang="pt-BR" sz="1600" b="1" dirty="0"/>
              <a:t>Estimativa do custo unitário de matéria-prima, materiais diretos e </a:t>
            </a:r>
            <a:r>
              <a:rPr lang="pt-BR" sz="1600" b="1" dirty="0" smtClean="0"/>
              <a:t>terceirizados</a:t>
            </a:r>
            <a:r>
              <a:rPr lang="pt-BR" sz="1600" b="1" dirty="0"/>
              <a:t>:</a:t>
            </a:r>
          </a:p>
          <a:p>
            <a:pPr fontAlgn="base"/>
            <a:r>
              <a:rPr lang="pt-BR" sz="1400" dirty="0"/>
              <a:t>Cálculo do custo com materiais (matéria-prima + embalagem) para cada unidade fabricada</a:t>
            </a:r>
            <a:r>
              <a:rPr lang="pt-BR" sz="1400" dirty="0" smtClean="0"/>
              <a:t>.</a:t>
            </a:r>
          </a:p>
          <a:p>
            <a:pPr fontAlgn="base"/>
            <a:endParaRPr lang="pt-BR" sz="1400" dirty="0"/>
          </a:p>
          <a:p>
            <a:pPr fontAlgn="base"/>
            <a:r>
              <a:rPr lang="pt-BR" sz="1600" b="1" dirty="0"/>
              <a:t>Estimativa dos custos de comercialização:</a:t>
            </a:r>
          </a:p>
          <a:p>
            <a:pPr fontAlgn="base"/>
            <a:r>
              <a:rPr lang="pt-BR" sz="1400" dirty="0"/>
              <a:t>Todos os gastos para efetivar a venda dos produtos, incluindo pagamentos e comissões da equipe de vendas</a:t>
            </a:r>
            <a:r>
              <a:rPr lang="pt-BR" sz="1400" dirty="0" smtClean="0"/>
              <a:t>.</a:t>
            </a:r>
          </a:p>
          <a:p>
            <a:pPr fontAlgn="base"/>
            <a:endParaRPr lang="pt-BR" sz="1400" dirty="0"/>
          </a:p>
          <a:p>
            <a:pPr fontAlgn="base"/>
            <a:r>
              <a:rPr lang="pt-BR" sz="1600" b="1" dirty="0"/>
              <a:t>Apuração dos custos dos materiais diretos e/ou mercadorias vendidas:</a:t>
            </a:r>
          </a:p>
          <a:p>
            <a:pPr fontAlgn="base"/>
            <a:r>
              <a:rPr lang="pt-BR" sz="1400" dirty="0"/>
              <a:t>Nesta etapa a empresa deve apurar o CMD – Custos com Materiais Diretos (para a indústria) ou o CMV – Custo das Mercadorias Vendidas (para o comércio</a:t>
            </a:r>
            <a:r>
              <a:rPr lang="pt-BR" sz="1400" dirty="0" smtClean="0"/>
              <a:t>).</a:t>
            </a:r>
          </a:p>
          <a:p>
            <a:pPr fontAlgn="base"/>
            <a:endParaRPr lang="pt-BR" sz="1400" dirty="0"/>
          </a:p>
          <a:p>
            <a:pPr fontAlgn="base"/>
            <a:r>
              <a:rPr lang="pt-BR" sz="1600" b="1" dirty="0"/>
              <a:t>Estimativa dos custos com mão de obra:</a:t>
            </a:r>
          </a:p>
          <a:p>
            <a:pPr fontAlgn="base"/>
            <a:r>
              <a:rPr lang="pt-BR" sz="1400" dirty="0"/>
              <a:t>Todos os custos que envolvem o colaborador na empresa. Os salários, pagamentos dos benefícios legais, encargos sociais, etc.</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715821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5. Plano </a:t>
            </a:r>
            <a:r>
              <a:rPr lang="pt-BR" sz="1400" b="1" dirty="0" smtClean="0"/>
              <a:t>financeiro</a:t>
            </a:r>
          </a:p>
          <a:p>
            <a:pPr fontAlgn="base"/>
            <a:endParaRPr lang="pt-BR" sz="1400" b="1" dirty="0"/>
          </a:p>
          <a:p>
            <a:pPr fontAlgn="base"/>
            <a:r>
              <a:rPr lang="pt-BR" sz="1600" b="1" dirty="0"/>
              <a:t>Estimativa do custo com depreciação:</a:t>
            </a:r>
          </a:p>
          <a:p>
            <a:pPr fontAlgn="base"/>
            <a:r>
              <a:rPr lang="pt-BR" sz="1400" dirty="0"/>
              <a:t>Análise dos custos envolvendo a depreciação de maquinários por conta de idade e da necessidade de substituição. É o reconhecimento da perda de valor do bem.</a:t>
            </a:r>
            <a:endParaRPr lang="pt-BR" sz="1400" dirty="0"/>
          </a:p>
          <a:p>
            <a:pPr fontAlgn="base"/>
            <a:endParaRPr lang="pt-BR" sz="1400" dirty="0"/>
          </a:p>
          <a:p>
            <a:pPr fontAlgn="base"/>
            <a:r>
              <a:rPr lang="pt-BR" sz="1600" b="1" dirty="0"/>
              <a:t>Estimativa dos custos fixos operacionais mensais:</a:t>
            </a:r>
          </a:p>
          <a:p>
            <a:pPr fontAlgn="base"/>
            <a:r>
              <a:rPr lang="pt-BR" sz="1400" dirty="0"/>
              <a:t>Refere-se ao pagamento das obrigatoriedades da empresa, independentemente dos resultados financeiros que ela obteve, tais como água, luz, contador, dentre outros</a:t>
            </a:r>
            <a:r>
              <a:rPr lang="pt-BR" sz="1400" dirty="0" smtClean="0"/>
              <a:t>.</a:t>
            </a:r>
          </a:p>
          <a:p>
            <a:pPr fontAlgn="base"/>
            <a:endParaRPr lang="pt-BR" sz="1400" dirty="0"/>
          </a:p>
          <a:p>
            <a:pPr fontAlgn="base"/>
            <a:r>
              <a:rPr lang="pt-BR" sz="1600" b="1" dirty="0" smtClean="0"/>
              <a:t>Demonstrativo </a:t>
            </a:r>
            <a:r>
              <a:rPr lang="pt-BR" sz="1600" b="1" dirty="0"/>
              <a:t>de resultados:</a:t>
            </a:r>
          </a:p>
          <a:p>
            <a:pPr fontAlgn="base"/>
            <a:r>
              <a:rPr lang="pt-BR" sz="1400" dirty="0"/>
              <a:t>Refere-se à prevenção de lucro ou prejuízo</a:t>
            </a:r>
            <a:r>
              <a:rPr lang="pt-BR" sz="1400" dirty="0" smtClean="0"/>
              <a:t>.</a:t>
            </a:r>
          </a:p>
          <a:p>
            <a:pPr fontAlgn="base"/>
            <a:endParaRPr lang="pt-BR" sz="1400" dirty="0"/>
          </a:p>
          <a:p>
            <a:pPr fontAlgn="base"/>
            <a:r>
              <a:rPr lang="pt-BR" sz="1600" b="1" dirty="0"/>
              <a:t>Indicadores de viabilidade:</a:t>
            </a:r>
          </a:p>
          <a:p>
            <a:pPr fontAlgn="base"/>
            <a:r>
              <a:rPr lang="pt-BR" sz="1400" dirty="0"/>
              <a:t>- Ponto de equilíbrio: o quanto a empresa precisa faturar para honrar seus custos.</a:t>
            </a:r>
          </a:p>
          <a:p>
            <a:pPr fontAlgn="base"/>
            <a:endParaRPr lang="pt-BR" sz="1400" dirty="0"/>
          </a:p>
          <a:p>
            <a:pPr fontAlgn="base"/>
            <a:r>
              <a:rPr lang="pt-BR" sz="1400" dirty="0"/>
              <a:t>- Lucratividade: lucro da empresa referente às vendas de produtos e serviços. </a:t>
            </a:r>
          </a:p>
          <a:p>
            <a:pPr fontAlgn="base"/>
            <a:endParaRPr lang="pt-BR" sz="1400" dirty="0"/>
          </a:p>
          <a:p>
            <a:pPr marL="285750" indent="-285750" fontAlgn="base">
              <a:buFontTx/>
              <a:buChar char="-"/>
            </a:pPr>
            <a:r>
              <a:rPr lang="pt-BR" sz="1400" dirty="0" smtClean="0"/>
              <a:t>Rentabilidade</a:t>
            </a:r>
            <a:r>
              <a:rPr lang="pt-BR" sz="1400" dirty="0"/>
              <a:t>: mede o retorno do capital investido pelos sócios</a:t>
            </a:r>
            <a:r>
              <a:rPr lang="pt-BR" sz="1400" dirty="0" smtClean="0"/>
              <a:t>.</a:t>
            </a:r>
          </a:p>
          <a:p>
            <a:pPr marL="285750" indent="-285750" fontAlgn="base">
              <a:buFontTx/>
              <a:buChar char="-"/>
            </a:pPr>
            <a:endParaRPr lang="pt-BR" sz="1400" dirty="0"/>
          </a:p>
          <a:p>
            <a:pPr fontAlgn="base"/>
            <a:r>
              <a:rPr lang="pt-BR" sz="1600" b="1" dirty="0" smtClean="0"/>
              <a:t>Prazo de retorno do investimento:</a:t>
            </a:r>
          </a:p>
          <a:p>
            <a:pPr fontAlgn="base"/>
            <a:r>
              <a:rPr lang="pt-BR" sz="1400" dirty="0" smtClean="0"/>
              <a:t>Indicador </a:t>
            </a:r>
            <a:r>
              <a:rPr lang="pt-BR" sz="1400" dirty="0"/>
              <a:t>informando o tempo que a empresa terá retorno sobre aquilo que investiu. </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2766695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6. Construção de cenários </a:t>
            </a:r>
          </a:p>
          <a:p>
            <a:pPr fontAlgn="base"/>
            <a:r>
              <a:rPr lang="pt-BR" sz="1400" dirty="0"/>
              <a:t>Uma análise de tendências com base em informações do mercado para a criação de novos produtos e serviços que respondam de forma rápida e eficiente às demandas do mercado. </a:t>
            </a:r>
            <a:endParaRPr lang="pt-BR" sz="1400" dirty="0" smtClean="0"/>
          </a:p>
          <a:p>
            <a:pPr fontAlgn="base"/>
            <a:endParaRPr lang="pt-BR" sz="1400" dirty="0"/>
          </a:p>
          <a:p>
            <a:pPr fontAlgn="base"/>
            <a:r>
              <a:rPr lang="pt-BR" sz="1400" b="1" dirty="0"/>
              <a:t>// 7. Avaliação estratégica </a:t>
            </a:r>
          </a:p>
          <a:p>
            <a:pPr fontAlgn="base"/>
            <a:r>
              <a:rPr lang="pt-BR" sz="1400" dirty="0"/>
              <a:t>Refere-se à análise da estratégia utilizando a matriz F.O.F.A. ou S.W.O.T.: ferramenta utilizada para detectar pontos fortes e fracos, oportunidades e ameaças. Assim, com base nestas informações, a empresa pode criar e desenvolver estratégias que a direcionem e auxiliem sua participação de mercado.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695412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Quadro 5. Matriz F.O.F.A. ou S.W.O.T.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59836" y="2288704"/>
            <a:ext cx="5871841" cy="4752528"/>
          </a:xfrm>
          <a:prstGeom prst="rect">
            <a:avLst/>
          </a:prstGeom>
        </p:spPr>
      </p:pic>
    </p:spTree>
    <p:extLst>
      <p:ext uri="{BB962C8B-B14F-4D97-AF65-F5344CB8AC3E}">
        <p14:creationId xmlns:p14="http://schemas.microsoft.com/office/powerpoint/2010/main" val="555649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Quadro 5. Matriz F.O.F.A. ou S.W.O.T.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367718" y="2288705"/>
            <a:ext cx="5844828" cy="4680520"/>
          </a:xfrm>
          <a:prstGeom prst="rect">
            <a:avLst/>
          </a:prstGeom>
        </p:spPr>
      </p:pic>
    </p:spTree>
    <p:extLst>
      <p:ext uri="{BB962C8B-B14F-4D97-AF65-F5344CB8AC3E}">
        <p14:creationId xmlns:p14="http://schemas.microsoft.com/office/powerpoint/2010/main" val="7088265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Quadro 5. Matriz F.O.F.A. ou S.W.O.T.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49308" y="2216696"/>
            <a:ext cx="5899419" cy="4752528"/>
          </a:xfrm>
          <a:prstGeom prst="rect">
            <a:avLst/>
          </a:prstGeom>
        </p:spPr>
      </p:pic>
    </p:spTree>
    <p:extLst>
      <p:ext uri="{BB962C8B-B14F-4D97-AF65-F5344CB8AC3E}">
        <p14:creationId xmlns:p14="http://schemas.microsoft.com/office/powerpoint/2010/main" val="27895102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Quadro 5. Matriz F.O.F.A. ou S.W.O.T.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358729" y="2216881"/>
            <a:ext cx="5922638" cy="4752343"/>
          </a:xfrm>
          <a:prstGeom prst="rect">
            <a:avLst/>
          </a:prstGeom>
        </p:spPr>
      </p:pic>
    </p:spTree>
    <p:extLst>
      <p:ext uri="{BB962C8B-B14F-4D97-AF65-F5344CB8AC3E}">
        <p14:creationId xmlns:p14="http://schemas.microsoft.com/office/powerpoint/2010/main" val="2654163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8. Avaliação do plano de </a:t>
            </a:r>
            <a:r>
              <a:rPr lang="pt-BR" sz="1400" b="1" dirty="0" smtClean="0"/>
              <a:t>negócio</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dirty="0"/>
              <a:t>Avaliar se o plano de negócios está alinhado e se responde as dúvidas da empresa, preparando o empreendedor para colocar seu sonho em prática. </a:t>
            </a:r>
            <a:endParaRPr lang="pt-BR" sz="1400" dirty="0" smtClean="0"/>
          </a:p>
          <a:p>
            <a:pPr fontAlgn="base"/>
            <a:endParaRPr lang="pt-BR" sz="1400" dirty="0"/>
          </a:p>
          <a:p>
            <a:pPr fontAlgn="base"/>
            <a:r>
              <a:rPr lang="pt-BR" sz="1400" dirty="0"/>
              <a:t>Desse modo, o plano de negócio não tem o objetivo de garantir sucesso da empresa, mas auxilia na tomada de decisões para que a empresa busque seus resultados e alcance seus objetivos.</a:t>
            </a:r>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804090" y="2190012"/>
            <a:ext cx="4972422" cy="2787404"/>
          </a:xfrm>
          <a:prstGeom prst="rect">
            <a:avLst/>
          </a:prstGeom>
        </p:spPr>
      </p:pic>
    </p:spTree>
    <p:extLst>
      <p:ext uri="{BB962C8B-B14F-4D97-AF65-F5344CB8AC3E}">
        <p14:creationId xmlns:p14="http://schemas.microsoft.com/office/powerpoint/2010/main" val="31672207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GESTÃO </a:t>
            </a:r>
            <a:r>
              <a:rPr lang="pt-BR" sz="1400" b="1" dirty="0" smtClean="0"/>
              <a:t>ESTRATÉGICA</a:t>
            </a:r>
          </a:p>
          <a:p>
            <a:pPr fontAlgn="base"/>
            <a:endParaRPr lang="pt-BR" sz="1400" b="1" dirty="0"/>
          </a:p>
          <a:p>
            <a:pPr fontAlgn="base"/>
            <a:r>
              <a:rPr lang="pt-BR" sz="1400" dirty="0"/>
              <a:t>É muito importante que as organizações planejem suas ações, principalmente quando se pensa em um cenário de muita concorrência no qual as empresas precisem de uma vantagem competitiva para serem percebidas pelo seu público-alvo e, assim, sobreviverem</a:t>
            </a:r>
            <a:r>
              <a:rPr lang="pt-BR" sz="1400" dirty="0" smtClean="0"/>
              <a:t>.</a:t>
            </a:r>
          </a:p>
          <a:p>
            <a:pPr fontAlgn="base"/>
            <a:endParaRPr lang="pt-BR" sz="1400" dirty="0"/>
          </a:p>
          <a:p>
            <a:pPr fontAlgn="base"/>
            <a:r>
              <a:rPr lang="pt-BR" sz="1400" dirty="0"/>
              <a:t>Sendo assim, ao falarmos de </a:t>
            </a:r>
            <a:r>
              <a:rPr lang="pt-BR" sz="1400" b="1" dirty="0"/>
              <a:t>gestão estratégica</a:t>
            </a:r>
            <a:r>
              <a:rPr lang="pt-BR" sz="1400" dirty="0"/>
              <a:t>, conseguimos perceber que se trata de uma ferramenta que norteia as organizações rumo ao patamar que pretendem chegar – por meio de orientações primordiais para que elas alcancem resultados</a:t>
            </a:r>
            <a:r>
              <a:rPr lang="pt-BR" sz="1400" dirty="0" smtClean="0"/>
              <a:t>.</a:t>
            </a:r>
          </a:p>
          <a:p>
            <a:pPr fontAlgn="base"/>
            <a:endParaRPr lang="pt-BR" sz="1400" dirty="0"/>
          </a:p>
          <a:p>
            <a:pPr fontAlgn="base"/>
            <a:r>
              <a:rPr lang="pt-BR" sz="1400" dirty="0"/>
              <a:t>Gestão estratégica é o processo sistemático de gerenciamento para acompanhar as ações que geram oportunidades de crescimento ao empreendimento e que precisam ser monitoradas e avaliadas</a:t>
            </a:r>
            <a:r>
              <a:rPr lang="pt-BR" sz="1400" dirty="0" smtClean="0"/>
              <a:t>.</a:t>
            </a:r>
          </a:p>
          <a:p>
            <a:pPr fontAlgn="base"/>
            <a:endParaRPr lang="pt-BR" sz="1400" dirty="0"/>
          </a:p>
          <a:p>
            <a:pPr fontAlgn="base"/>
            <a:r>
              <a:rPr lang="pt-BR" sz="1400" dirty="0"/>
              <a:t>Para se adotar uma estratégia organizacional, é importante que as empresas definam os rumos que pretendem seguir. Portanto, precisam ter sua missão, visão, metas e objetivos bem definidos</a:t>
            </a:r>
            <a:r>
              <a:rPr lang="pt-BR" sz="1400" dirty="0" smtClean="0"/>
              <a:t>.</a:t>
            </a:r>
          </a:p>
          <a:p>
            <a:pPr fontAlgn="base"/>
            <a:endParaRPr lang="pt-BR" sz="1400" dirty="0"/>
          </a:p>
          <a:p>
            <a:pPr fontAlgn="base"/>
            <a:r>
              <a:rPr lang="pt-BR" sz="1400" dirty="0"/>
              <a:t>Além disso, toda empresa precisa estar preparada para as situações não tão positivas que possam surgir, como situações ambientais (variáveis políticas, econômicas, tecnológicas, climáticas, culturais e demográficas) que interferem diretamente na gestão da empresa</a:t>
            </a:r>
            <a:r>
              <a:rPr lang="pt-BR" sz="1400" dirty="0" smtClean="0"/>
              <a:t>.</a:t>
            </a:r>
          </a:p>
          <a:p>
            <a:pPr fontAlgn="base"/>
            <a:endParaRPr lang="pt-BR" sz="1400" dirty="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6422039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GESTÃO </a:t>
            </a:r>
            <a:r>
              <a:rPr lang="pt-BR" sz="1400" b="1" dirty="0" smtClean="0"/>
              <a:t>ESTRATÉGICA</a:t>
            </a:r>
          </a:p>
          <a:p>
            <a:pPr fontAlgn="base"/>
            <a:endParaRPr lang="pt-BR" sz="1400" b="1" dirty="0"/>
          </a:p>
          <a:p>
            <a:pPr fontAlgn="base"/>
            <a:r>
              <a:rPr lang="pt-BR" sz="1400" dirty="0" smtClean="0"/>
              <a:t>Por </a:t>
            </a:r>
            <a:r>
              <a:rPr lang="pt-BR" sz="1400" dirty="0"/>
              <a:t>fim, as empresas precisam se atentar principalmente para o comportamento de seus clientes. </a:t>
            </a:r>
            <a:endParaRPr lang="pt-BR" sz="1400" dirty="0" smtClean="0"/>
          </a:p>
          <a:p>
            <a:pPr fontAlgn="base"/>
            <a:endParaRPr lang="pt-BR" sz="1400" dirty="0"/>
          </a:p>
          <a:p>
            <a:pPr fontAlgn="base"/>
            <a:r>
              <a:rPr lang="pt-BR" sz="1400" dirty="0" smtClean="0"/>
              <a:t>Nos </a:t>
            </a:r>
            <a:r>
              <a:rPr lang="pt-BR" sz="1400" dirty="0"/>
              <a:t>dias de hoje, percebemos um comportamento diferenciado do consumidor, com foco na rapidez, comodidade, conforto e segurança na aquisição de mercadorias. </a:t>
            </a:r>
            <a:endParaRPr lang="pt-BR" sz="1400" dirty="0" smtClean="0"/>
          </a:p>
          <a:p>
            <a:pPr fontAlgn="base"/>
            <a:endParaRPr lang="pt-BR" sz="1400" dirty="0"/>
          </a:p>
          <a:p>
            <a:pPr fontAlgn="base"/>
            <a:r>
              <a:rPr lang="pt-BR" sz="1400" dirty="0" smtClean="0"/>
              <a:t>As </a:t>
            </a:r>
            <a:r>
              <a:rPr lang="pt-BR" sz="1400" dirty="0"/>
              <a:t>pessoas estão dependentes de ferramentas digitais para realizarem suas compras e pesquisas, exigindo que as empresas desenvolvam ferramentas de marketing para atender esta necessidade. </a:t>
            </a:r>
            <a:endParaRPr lang="pt-BR" sz="1400" dirty="0" smtClean="0"/>
          </a:p>
          <a:p>
            <a:pPr fontAlgn="base"/>
            <a:endParaRPr lang="pt-BR" sz="1400" dirty="0"/>
          </a:p>
          <a:p>
            <a:pPr fontAlgn="base"/>
            <a:r>
              <a:rPr lang="pt-BR" sz="1400" dirty="0" smtClean="0"/>
              <a:t>Portanto</a:t>
            </a:r>
            <a:r>
              <a:rPr lang="pt-BR" sz="1400" dirty="0"/>
              <a:t>, uma decisão estratégica na área de vendas ou marketing baseada neste comportamento pode lhe trazer grandes retornos lucrativos</a:t>
            </a:r>
            <a:r>
              <a:rPr lang="pt-BR" sz="1400" dirty="0" smtClean="0"/>
              <a:t>.</a:t>
            </a:r>
          </a:p>
          <a:p>
            <a:pPr fontAlgn="base"/>
            <a:endParaRPr lang="pt-BR" sz="1400" dirty="0"/>
          </a:p>
          <a:p>
            <a:pPr fontAlgn="base"/>
            <a:r>
              <a:rPr lang="pt-BR" sz="1400" dirty="0"/>
              <a:t>Independentemente do tamanho do empreendimento, ele deve ser competitivo, sustentável, proporcionar crescimento aos seus </a:t>
            </a:r>
            <a:r>
              <a:rPr lang="pt-BR" sz="1400" i="1" dirty="0"/>
              <a:t>stakeholders </a:t>
            </a:r>
            <a:r>
              <a:rPr lang="pt-BR" sz="1400" dirty="0"/>
              <a:t>(clientes, fornecedores, acionistas, etc.) e ao mercado</a:t>
            </a:r>
            <a:r>
              <a:rPr lang="pt-BR" sz="1400" dirty="0" smtClean="0"/>
              <a:t>.</a:t>
            </a:r>
          </a:p>
          <a:p>
            <a:pPr fontAlgn="base"/>
            <a:endParaRPr lang="pt-BR" sz="1400" dirty="0"/>
          </a:p>
          <a:p>
            <a:pPr fontAlgn="base"/>
            <a:r>
              <a:rPr lang="pt-BR" sz="1400" dirty="0" smtClean="0"/>
              <a:t>Para </a:t>
            </a:r>
            <a:r>
              <a:rPr lang="pt-BR" sz="1400" dirty="0"/>
              <a:t>isso, é de suma importância uma boa gestão estratégica, bem monitorada, principalmente pelo líder da empresa.</a:t>
            </a:r>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6902791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Definindo missão, visão e valores</a:t>
            </a:r>
          </a:p>
          <a:p>
            <a:pPr fontAlgn="base"/>
            <a:r>
              <a:rPr lang="pt-BR" sz="1400" dirty="0"/>
              <a:t>Toda empresa precisa ter definido sua missão, visão e valores para que se consiga desenvolver sua estratégia empresarial</a:t>
            </a:r>
            <a:r>
              <a:rPr lang="pt-BR" sz="1400" dirty="0" smtClean="0"/>
              <a:t>.</a:t>
            </a:r>
          </a:p>
          <a:p>
            <a:pPr fontAlgn="base"/>
            <a:endParaRPr lang="pt-BR" sz="1400" dirty="0"/>
          </a:p>
          <a:p>
            <a:pPr fontAlgn="base"/>
            <a:r>
              <a:rPr lang="pt-BR" sz="1400" dirty="0"/>
              <a:t>A </a:t>
            </a:r>
            <a:r>
              <a:rPr lang="pt-BR" sz="1400" b="1" dirty="0"/>
              <a:t>missão</a:t>
            </a:r>
            <a:r>
              <a:rPr lang="pt-BR" sz="1400" dirty="0"/>
              <a:t> corresponde à essência da organização, ou seja, o motivo pelo qual ela existe e seu propósito. A </a:t>
            </a:r>
            <a:r>
              <a:rPr lang="pt-BR" sz="1400" b="1" dirty="0"/>
              <a:t>visão</a:t>
            </a:r>
            <a:r>
              <a:rPr lang="pt-BR" sz="1400" dirty="0"/>
              <a:t> significa o lugar onde ela quer chegar. Em outras palavras, representa seus planos a longo prazo. Os valores, por sua vez, dizem respeito à identidade da empresa, suas crenças e a forma como ela se posiciona no mercado. </a:t>
            </a:r>
          </a:p>
          <a:p>
            <a:pPr fontAlgn="base"/>
            <a:endParaRPr lang="pt-BR" sz="1400" dirty="0" smtClean="0"/>
          </a:p>
          <a:p>
            <a:pPr fontAlgn="base"/>
            <a:r>
              <a:rPr lang="pt-BR" sz="1400" b="1" dirty="0"/>
              <a:t>// Quadro 6. Diferenças entre missão e </a:t>
            </a:r>
            <a:r>
              <a:rPr lang="pt-BR" sz="1400" b="1" dirty="0" smtClean="0"/>
              <a:t>visão</a:t>
            </a:r>
          </a:p>
          <a:p>
            <a:pPr fontAlgn="base"/>
            <a:endParaRPr lang="pt-BR" sz="1400" b="1" dirty="0" smtClean="0"/>
          </a:p>
          <a:p>
            <a:pPr fontAlgn="base"/>
            <a:r>
              <a:rPr lang="pt-BR" sz="1400" b="1" dirty="0" smtClean="0"/>
              <a:t>Missão:</a:t>
            </a:r>
          </a:p>
          <a:p>
            <a:pPr fontAlgn="base"/>
            <a:r>
              <a:rPr lang="pt-BR" sz="1400" dirty="0"/>
              <a:t>Inclui o negócio da empresa;</a:t>
            </a:r>
          </a:p>
          <a:p>
            <a:pPr fontAlgn="base"/>
            <a:r>
              <a:rPr lang="pt-BR" sz="1400" dirty="0"/>
              <a:t>É o ponto de partida;</a:t>
            </a:r>
          </a:p>
          <a:p>
            <a:pPr fontAlgn="base"/>
            <a:r>
              <a:rPr lang="pt-BR" sz="1400" dirty="0"/>
              <a:t>É o documento de identidade da empresa;</a:t>
            </a:r>
          </a:p>
          <a:p>
            <a:pPr fontAlgn="base"/>
            <a:r>
              <a:rPr lang="pt-BR" sz="1400" dirty="0"/>
              <a:t>Identifica “quem somos”;</a:t>
            </a:r>
          </a:p>
          <a:p>
            <a:pPr fontAlgn="base"/>
            <a:r>
              <a:rPr lang="pt-BR" sz="1400" dirty="0"/>
              <a:t>Dá o rumo a empresa;</a:t>
            </a:r>
          </a:p>
          <a:p>
            <a:pPr fontAlgn="base"/>
            <a:r>
              <a:rPr lang="pt-BR" sz="1400" dirty="0"/>
              <a:t>É orientadora;</a:t>
            </a:r>
          </a:p>
          <a:p>
            <a:pPr fontAlgn="base"/>
            <a:r>
              <a:rPr lang="pt-BR" sz="1400" dirty="0"/>
              <a:t>Tem o foco do presente para o futuro;</a:t>
            </a:r>
          </a:p>
          <a:p>
            <a:pPr fontAlgn="base"/>
            <a:r>
              <a:rPr lang="pt-BR" sz="1400" dirty="0"/>
              <a:t>Tem vocação para a eternidade</a:t>
            </a:r>
            <a:r>
              <a:rPr lang="pt-BR" sz="1400" dirty="0" smtClean="0"/>
              <a:t>.</a:t>
            </a:r>
          </a:p>
          <a:p>
            <a:pPr fontAlgn="base"/>
            <a:endParaRPr lang="pt-BR" sz="1400" dirty="0"/>
          </a:p>
          <a:p>
            <a:pPr fontAlgn="base"/>
            <a:r>
              <a:rPr lang="pt-BR" sz="1400" b="1" dirty="0" smtClean="0"/>
              <a:t>Visão:</a:t>
            </a:r>
          </a:p>
          <a:p>
            <a:pPr fontAlgn="base"/>
            <a:r>
              <a:rPr lang="pt-BR" sz="1400" dirty="0"/>
              <a:t>É o sonho do negócio;</a:t>
            </a:r>
          </a:p>
          <a:p>
            <a:pPr fontAlgn="base"/>
            <a:r>
              <a:rPr lang="pt-BR" sz="1400" dirty="0"/>
              <a:t>É o lugar para onde vamos;</a:t>
            </a:r>
          </a:p>
          <a:p>
            <a:pPr fontAlgn="base"/>
            <a:r>
              <a:rPr lang="pt-BR" sz="1400" dirty="0"/>
              <a:t>É o passaporte para o futuro;</a:t>
            </a:r>
          </a:p>
          <a:p>
            <a:pPr fontAlgn="base"/>
            <a:r>
              <a:rPr lang="pt-BR" sz="1400" dirty="0"/>
              <a:t>Projeta “quem desejamos ser”;</a:t>
            </a:r>
          </a:p>
          <a:p>
            <a:pPr fontAlgn="base"/>
            <a:r>
              <a:rPr lang="pt-BR" sz="1400" dirty="0"/>
              <a:t>Fornece energia para a empresa;</a:t>
            </a:r>
          </a:p>
          <a:p>
            <a:pPr fontAlgn="base"/>
            <a:r>
              <a:rPr lang="pt-BR" sz="1400" dirty="0"/>
              <a:t>É inspiradora;</a:t>
            </a:r>
          </a:p>
          <a:p>
            <a:pPr fontAlgn="base"/>
            <a:r>
              <a:rPr lang="pt-BR" sz="1400" dirty="0"/>
              <a:t>Tem o foco no futuro;</a:t>
            </a:r>
          </a:p>
          <a:p>
            <a:pPr fontAlgn="base"/>
            <a:r>
              <a:rPr lang="pt-BR" sz="1400" dirty="0"/>
              <a:t>É mutável, conforme os desafios.</a:t>
            </a:r>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3633500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definição destes </a:t>
            </a:r>
            <a:r>
              <a:rPr lang="pt-BR" sz="1400" dirty="0" smtClean="0"/>
              <a:t>dois fatores </a:t>
            </a:r>
            <a:r>
              <a:rPr lang="pt-BR" sz="1400" dirty="0"/>
              <a:t>é importante, pois eles </a:t>
            </a:r>
            <a:r>
              <a:rPr lang="pt-BR" sz="1400" b="1" dirty="0"/>
              <a:t>direcionam o planejamento estratégico da organização</a:t>
            </a:r>
            <a:r>
              <a:rPr lang="pt-BR" sz="1400" dirty="0"/>
              <a:t>, auxiliando os empreendedores a chegarem ao seu objetivo e a trazerem os melhores resultados</a:t>
            </a:r>
            <a:r>
              <a:rPr lang="pt-BR" sz="1400" dirty="0" smtClean="0"/>
              <a:t>.</a:t>
            </a:r>
          </a:p>
          <a:p>
            <a:pPr fontAlgn="base"/>
            <a:endParaRPr lang="pt-BR" sz="1400" dirty="0"/>
          </a:p>
          <a:p>
            <a:pPr fontAlgn="base"/>
            <a:r>
              <a:rPr lang="pt-BR" sz="1400" dirty="0"/>
              <a:t>Ao falarmos de gestão estratégica, conseguimos perceber que se trata de uma ferramenta que norteia as organizações rumo ao patamar que pretendem chegar – por meio de orientações primordiais para que elas alcancem resultados. </a:t>
            </a:r>
            <a:endParaRPr lang="pt-BR" sz="1400" dirty="0" smtClean="0"/>
          </a:p>
          <a:p>
            <a:pPr fontAlgn="base"/>
            <a:endParaRPr lang="pt-BR" sz="1400" dirty="0"/>
          </a:p>
          <a:p>
            <a:pPr fontAlgn="base"/>
            <a:r>
              <a:rPr lang="pt-BR" sz="1400" dirty="0" smtClean="0"/>
              <a:t>Gestão </a:t>
            </a:r>
            <a:r>
              <a:rPr lang="pt-BR" sz="1400" dirty="0"/>
              <a:t>estratégica é o processo sistemático de gerenciamento para acompanhar as ações que geram oportunidades de crescimento ao empreendimento e que precisam ser monitoradas e avaliadas.</a:t>
            </a:r>
            <a:endParaRPr lang="pt-BR" sz="1400" dirty="0" smtClean="0"/>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COMO ELABORAR UM PLANO DE NEGÓCIOS</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1627393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sp>
        <p:nvSpPr>
          <p:cNvPr id="2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42" name="Retângulo de cantos arredondados 41"/>
          <p:cNvSpPr/>
          <p:nvPr/>
        </p:nvSpPr>
        <p:spPr>
          <a:xfrm rot="5400000">
            <a:off x="2973866" y="5735687"/>
            <a:ext cx="720080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COMO ELABORAR UM PLANO DE NEGÓCIOS</a:t>
            </a:r>
            <a:endParaRPr lang="pt-BR"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6" y="1226746"/>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a:t>A Disney, um dos maiores parques de diversão do mundo, tem </a:t>
            </a:r>
            <a:endParaRPr lang="pt-BR" sz="1400" dirty="0" smtClean="0"/>
          </a:p>
          <a:p>
            <a:pPr fontAlgn="base"/>
            <a:r>
              <a:rPr lang="pt-BR" sz="1400" dirty="0" smtClean="0"/>
              <a:t>como </a:t>
            </a:r>
            <a:r>
              <a:rPr lang="pt-BR" sz="1400" dirty="0"/>
              <a:t>missão alegrar as pessoas; como visão, criar um mundo em </a:t>
            </a:r>
            <a:endParaRPr lang="pt-BR" sz="1400" dirty="0" smtClean="0"/>
          </a:p>
          <a:p>
            <a:pPr fontAlgn="base"/>
            <a:r>
              <a:rPr lang="pt-BR" sz="1400" dirty="0" smtClean="0"/>
              <a:t>que </a:t>
            </a:r>
            <a:r>
              <a:rPr lang="pt-BR" sz="1400" dirty="0"/>
              <a:t>todos possam se sentir como crianças; e como valores, o não </a:t>
            </a:r>
            <a:endParaRPr lang="pt-BR" sz="1400" dirty="0" smtClean="0"/>
          </a:p>
          <a:p>
            <a:pPr fontAlgn="base"/>
            <a:r>
              <a:rPr lang="pt-BR" sz="1400" dirty="0" smtClean="0"/>
              <a:t>ceticismo</a:t>
            </a:r>
            <a:r>
              <a:rPr lang="pt-BR" sz="1400" dirty="0"/>
              <a:t>. </a:t>
            </a:r>
            <a:endParaRPr lang="pt-BR" sz="1400" dirty="0" smtClean="0"/>
          </a:p>
          <a:p>
            <a:pPr fontAlgn="base"/>
            <a:endParaRPr lang="pt-BR" sz="1400" dirty="0"/>
          </a:p>
          <a:p>
            <a:pPr fontAlgn="base"/>
            <a:r>
              <a:rPr lang="pt-BR" sz="1400" dirty="0" smtClean="0"/>
              <a:t>Criatividade</a:t>
            </a:r>
            <a:r>
              <a:rPr lang="pt-BR" sz="1400" dirty="0"/>
              <a:t>, sonhos e imaginação. Atenção fanática </a:t>
            </a:r>
            <a:endParaRPr lang="pt-BR" sz="1400" dirty="0" smtClean="0"/>
          </a:p>
          <a:p>
            <a:pPr fontAlgn="base"/>
            <a:r>
              <a:rPr lang="pt-BR" sz="1400" dirty="0" smtClean="0"/>
              <a:t>aos </a:t>
            </a:r>
            <a:r>
              <a:rPr lang="pt-BR" sz="1400" dirty="0"/>
              <a:t>detalhes. Preservação e controle da Magia Disney. </a:t>
            </a:r>
            <a:endParaRPr lang="pt-BR" sz="1400" dirty="0" smtClean="0"/>
          </a:p>
          <a:p>
            <a:pPr fontAlgn="base"/>
            <a:endParaRPr lang="pt-BR" sz="1400" dirty="0"/>
          </a:p>
          <a:p>
            <a:pPr fontAlgn="base"/>
            <a:r>
              <a:rPr lang="pt-BR" sz="1400" dirty="0"/>
              <a:t>Se pararmos para pensar, a Disney tem uma estratégia organizacional bem alinhada à sua missão, visão e valores: procura fazer as pessoas felizes independentemente da sua idade e criou um local onde qualquer pessoa possa voltar a ser criança e viver em um mundo cheio de magias.</a:t>
            </a:r>
          </a:p>
          <a:p>
            <a:pPr fontAlgn="base"/>
            <a:endParaRPr lang="pt-BR" sz="1400" dirty="0"/>
          </a:p>
          <a:p>
            <a:pPr fontAlgn="base"/>
            <a:endParaRPr lang="pt-BR" sz="1400" dirty="0"/>
          </a:p>
        </p:txBody>
      </p:sp>
      <p:grpSp>
        <p:nvGrpSpPr>
          <p:cNvPr id="20" name="Grupo 19"/>
          <p:cNvGrpSpPr/>
          <p:nvPr/>
        </p:nvGrpSpPr>
        <p:grpSpPr>
          <a:xfrm>
            <a:off x="303101" y="1051243"/>
            <a:ext cx="3413931" cy="380115"/>
            <a:chOff x="303101" y="1051243"/>
            <a:chExt cx="3413931" cy="380115"/>
          </a:xfrm>
        </p:grpSpPr>
        <p:sp>
          <p:nvSpPr>
            <p:cNvPr id="25" name="Retângulo de cantos arredondados 24"/>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6" name="Retângulo de cantos arredondados 25"/>
            <p:cNvSpPr/>
            <p:nvPr/>
          </p:nvSpPr>
          <p:spPr>
            <a:xfrm>
              <a:off x="895349" y="1051243"/>
              <a:ext cx="274967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Construindo o plano de negócios</a:t>
              </a:r>
              <a:endParaRPr lang="pt-BR" sz="1450" dirty="0"/>
            </a:p>
          </p:txBody>
        </p:sp>
        <p:pic>
          <p:nvPicPr>
            <p:cNvPr id="27" name="Imagem 26"/>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3484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Fontes de </a:t>
            </a:r>
            <a:r>
              <a:rPr lang="pt-BR" sz="1400" b="1" dirty="0" smtClean="0"/>
              <a:t>financiamento:</a:t>
            </a:r>
          </a:p>
          <a:p>
            <a:pPr fontAlgn="base"/>
            <a:endParaRPr lang="pt-BR" sz="1400" b="1" dirty="0" smtClean="0"/>
          </a:p>
          <a:p>
            <a:pPr fontAlgn="base"/>
            <a:r>
              <a:rPr lang="pt-BR" sz="1400" dirty="0"/>
              <a:t>Para “dar certo”, todo negócio precisa de um planejamento e saber se ele é viável, ou seja, se tem procura e se o produto ou serviço vende. </a:t>
            </a:r>
            <a:endParaRPr lang="pt-BR" sz="1400" dirty="0" smtClean="0"/>
          </a:p>
          <a:p>
            <a:pPr fontAlgn="base"/>
            <a:endParaRPr lang="pt-BR" sz="1400" dirty="0"/>
          </a:p>
          <a:p>
            <a:pPr fontAlgn="base"/>
            <a:r>
              <a:rPr lang="pt-BR" sz="1400" dirty="0" smtClean="0"/>
              <a:t>Para </a:t>
            </a:r>
            <a:r>
              <a:rPr lang="pt-BR" sz="1400" dirty="0"/>
              <a:t>o negócio se tornar viável, o empreendedor precisa tomar muitas decisões importantes e, para tomar as decisões mais apropriadas, o empreendedor precisa de um guia que o oriente no processo decisório</a:t>
            </a:r>
            <a:r>
              <a:rPr lang="pt-BR" sz="1400" dirty="0" smtClean="0"/>
              <a:t>.</a:t>
            </a:r>
          </a:p>
          <a:p>
            <a:pPr fontAlgn="base"/>
            <a:endParaRPr lang="pt-BR" sz="1400" dirty="0"/>
          </a:p>
          <a:p>
            <a:pPr fontAlgn="base"/>
            <a:r>
              <a:rPr lang="pt-BR" sz="1400" dirty="0"/>
              <a:t>Esse guia ajuda o empreendedor a identificar e potencializar as oportunidades de mercado, identificar as ameaças e tentar neutralizá-las para que não atrapalhe suas estratégias e buscar entender o que o cliente busca como valor em seu produto. </a:t>
            </a:r>
            <a:endParaRPr lang="pt-BR" sz="1400" dirty="0" smtClean="0"/>
          </a:p>
          <a:p>
            <a:pPr fontAlgn="base"/>
            <a:endParaRPr lang="pt-BR" sz="1400" dirty="0"/>
          </a:p>
          <a:p>
            <a:pPr fontAlgn="base"/>
            <a:r>
              <a:rPr lang="pt-BR" sz="1400" dirty="0" smtClean="0"/>
              <a:t>Assim</a:t>
            </a:r>
            <a:r>
              <a:rPr lang="pt-BR" sz="1400" dirty="0"/>
              <a:t>, pode desenvolver produtos e serviços que atendam às necessidades de seus consumidores</a:t>
            </a:r>
            <a:r>
              <a:rPr lang="pt-BR" sz="1400" dirty="0" smtClean="0"/>
              <a:t>.</a:t>
            </a:r>
          </a:p>
          <a:p>
            <a:pPr fontAlgn="base"/>
            <a:endParaRPr lang="pt-BR" sz="1400" dirty="0"/>
          </a:p>
          <a:p>
            <a:pPr fontAlgn="base"/>
            <a:r>
              <a:rPr lang="pt-BR" sz="1400" dirty="0"/>
              <a:t>Por isso, fatores importantes como </a:t>
            </a:r>
            <a:r>
              <a:rPr lang="pt-BR" sz="1400" b="1" dirty="0"/>
              <a:t>o que produzir</a:t>
            </a:r>
            <a:r>
              <a:rPr lang="pt-BR" sz="1400" dirty="0"/>
              <a:t>,</a:t>
            </a:r>
            <a:r>
              <a:rPr lang="pt-BR" sz="1400" b="1" dirty="0"/>
              <a:t> como produzir</a:t>
            </a:r>
            <a:r>
              <a:rPr lang="pt-BR" sz="1400" dirty="0"/>
              <a:t>, </a:t>
            </a:r>
            <a:r>
              <a:rPr lang="pt-BR" sz="1400" b="1" dirty="0"/>
              <a:t>para quem produzir</a:t>
            </a:r>
            <a:r>
              <a:rPr lang="pt-BR" sz="1400" dirty="0"/>
              <a:t> e </a:t>
            </a:r>
            <a:r>
              <a:rPr lang="pt-BR" sz="1400" b="1" dirty="0"/>
              <a:t>por que produzir</a:t>
            </a:r>
            <a:r>
              <a:rPr lang="pt-BR" sz="1400" dirty="0"/>
              <a:t> são perguntas primordiais para direcionar o empreendedor em suas decisões estratégicas</a:t>
            </a:r>
            <a:r>
              <a:rPr lang="pt-BR" sz="1400" dirty="0" smtClean="0"/>
              <a:t>.</a:t>
            </a:r>
          </a:p>
          <a:p>
            <a:pPr fontAlgn="base"/>
            <a:endParaRPr lang="pt-BR" sz="1400" dirty="0"/>
          </a:p>
          <a:p>
            <a:pPr fontAlgn="base"/>
            <a:r>
              <a:rPr lang="pt-BR" sz="1400" dirty="0"/>
              <a:t>Um projeto de viabilidade financeira busca saber quando a empresa se torna rentável e lucrativa a partir do volume de vendas que ela realiza. Com base nisto, a empresa precisa descobrir qual é o seu volume para buscar os recursos financeiros.</a:t>
            </a:r>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9950605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Sendo assim, algumas perguntas podem nortear o empreendedor em seu levantamento de informações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Existem dois tipos de custos que a empresa precisa conhecer: custos fixos e custos variáveis. </a:t>
            </a:r>
            <a:endParaRPr lang="pt-BR" sz="1400" dirty="0" smtClean="0"/>
          </a:p>
          <a:p>
            <a:pPr fontAlgn="base"/>
            <a:endParaRPr lang="pt-BR" sz="1400" dirty="0"/>
          </a:p>
          <a:p>
            <a:pPr fontAlgn="base"/>
            <a:r>
              <a:rPr lang="pt-BR" sz="1400" dirty="0" smtClean="0"/>
              <a:t>Os</a:t>
            </a:r>
            <a:r>
              <a:rPr lang="pt-BR" sz="1400" dirty="0"/>
              <a:t> </a:t>
            </a:r>
            <a:r>
              <a:rPr lang="pt-BR" sz="1400" b="1" dirty="0"/>
              <a:t>custos fixos</a:t>
            </a:r>
            <a:r>
              <a:rPr lang="pt-BR" sz="1400" dirty="0"/>
              <a:t> são os custos da empresa que permanecem inalterados, como aluguéis, seguros, depreciação, dentre outros. </a:t>
            </a:r>
            <a:endParaRPr lang="pt-BR" sz="1400" dirty="0" smtClean="0"/>
          </a:p>
          <a:p>
            <a:pPr fontAlgn="base"/>
            <a:endParaRPr lang="pt-BR" sz="1400" dirty="0"/>
          </a:p>
          <a:p>
            <a:pPr fontAlgn="base"/>
            <a:r>
              <a:rPr lang="pt-BR" sz="1400" dirty="0" smtClean="0"/>
              <a:t>Os</a:t>
            </a:r>
            <a:r>
              <a:rPr lang="pt-BR" sz="1400" dirty="0"/>
              <a:t> </a:t>
            </a:r>
            <a:r>
              <a:rPr lang="pt-BR" sz="1400" b="1" dirty="0"/>
              <a:t>custos variáveis</a:t>
            </a:r>
            <a:r>
              <a:rPr lang="pt-BR" sz="1400" dirty="0"/>
              <a:t>, por sua vez, são custos diretamente relacionados com o volume de produção da empresa ou a sua atividade, como materiais, matérias-primas, salários e encargos sociais, dentre outros.</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931468" y="3575669"/>
            <a:ext cx="4038600" cy="419100"/>
          </a:xfrm>
          <a:prstGeom prst="rect">
            <a:avLst/>
          </a:prstGeom>
        </p:spPr>
      </p:pic>
      <p:pic>
        <p:nvPicPr>
          <p:cNvPr id="4" name="Imagem 3"/>
          <p:cNvPicPr>
            <a:picLocks noChangeAspect="1"/>
          </p:cNvPicPr>
          <p:nvPr/>
        </p:nvPicPr>
        <p:blipFill>
          <a:blip r:embed="rId8"/>
          <a:stretch>
            <a:fillRect/>
          </a:stretch>
        </p:blipFill>
        <p:spPr>
          <a:xfrm>
            <a:off x="692696" y="3054147"/>
            <a:ext cx="4229100" cy="400050"/>
          </a:xfrm>
          <a:prstGeom prst="rect">
            <a:avLst/>
          </a:prstGeom>
        </p:spPr>
      </p:pic>
      <p:pic>
        <p:nvPicPr>
          <p:cNvPr id="7" name="Imagem 6"/>
          <p:cNvPicPr>
            <a:picLocks noChangeAspect="1"/>
          </p:cNvPicPr>
          <p:nvPr/>
        </p:nvPicPr>
        <p:blipFill>
          <a:blip r:embed="rId9"/>
          <a:stretch>
            <a:fillRect/>
          </a:stretch>
        </p:blipFill>
        <p:spPr>
          <a:xfrm>
            <a:off x="362919" y="2542150"/>
            <a:ext cx="5829300" cy="390525"/>
          </a:xfrm>
          <a:prstGeom prst="rect">
            <a:avLst/>
          </a:prstGeom>
        </p:spPr>
      </p:pic>
      <p:pic>
        <p:nvPicPr>
          <p:cNvPr id="8" name="Imagem 7"/>
          <p:cNvPicPr>
            <a:picLocks noChangeAspect="1"/>
          </p:cNvPicPr>
          <p:nvPr/>
        </p:nvPicPr>
        <p:blipFill>
          <a:blip r:embed="rId10"/>
          <a:stretch>
            <a:fillRect/>
          </a:stretch>
        </p:blipFill>
        <p:spPr>
          <a:xfrm>
            <a:off x="1166814" y="4082663"/>
            <a:ext cx="4524375" cy="504825"/>
          </a:xfrm>
          <a:prstGeom prst="rect">
            <a:avLst/>
          </a:prstGeom>
        </p:spPr>
      </p:pic>
      <p:pic>
        <p:nvPicPr>
          <p:cNvPr id="9" name="Imagem 8"/>
          <p:cNvPicPr>
            <a:picLocks noChangeAspect="1"/>
          </p:cNvPicPr>
          <p:nvPr/>
        </p:nvPicPr>
        <p:blipFill>
          <a:blip r:embed="rId11"/>
          <a:stretch>
            <a:fillRect/>
          </a:stretch>
        </p:blipFill>
        <p:spPr>
          <a:xfrm>
            <a:off x="1403814" y="4702980"/>
            <a:ext cx="3857625" cy="419100"/>
          </a:xfrm>
          <a:prstGeom prst="rect">
            <a:avLst/>
          </a:prstGeom>
        </p:spPr>
      </p:pic>
      <p:pic>
        <p:nvPicPr>
          <p:cNvPr id="10" name="Imagem 9"/>
          <p:cNvPicPr>
            <a:picLocks noChangeAspect="1"/>
          </p:cNvPicPr>
          <p:nvPr/>
        </p:nvPicPr>
        <p:blipFill>
          <a:blip r:embed="rId12"/>
          <a:stretch>
            <a:fillRect/>
          </a:stretch>
        </p:blipFill>
        <p:spPr>
          <a:xfrm>
            <a:off x="1560214" y="5237572"/>
            <a:ext cx="3829050" cy="390525"/>
          </a:xfrm>
          <a:prstGeom prst="rect">
            <a:avLst/>
          </a:prstGeom>
        </p:spPr>
      </p:pic>
    </p:spTree>
    <p:extLst>
      <p:ext uri="{BB962C8B-B14F-4D97-AF65-F5344CB8AC3E}">
        <p14:creationId xmlns:p14="http://schemas.microsoft.com/office/powerpoint/2010/main" val="17694334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Somente por meio da análise dos custos fixos e variáveis é possível calcular o </a:t>
            </a:r>
            <a:r>
              <a:rPr lang="pt-BR" sz="1400" b="1" dirty="0"/>
              <a:t>ponto de equilíbrio da empresa</a:t>
            </a:r>
            <a:r>
              <a:rPr lang="pt-BR" sz="1400" dirty="0"/>
              <a:t> (</a:t>
            </a:r>
            <a:r>
              <a:rPr lang="pt-BR" sz="1400" i="1" dirty="0"/>
              <a:t>break-</a:t>
            </a:r>
            <a:r>
              <a:rPr lang="pt-BR" sz="1400" i="1" dirty="0" err="1"/>
              <a:t>even</a:t>
            </a:r>
            <a:r>
              <a:rPr lang="pt-BR" sz="1400" i="1" dirty="0"/>
              <a:t>-point</a:t>
            </a:r>
            <a:r>
              <a:rPr lang="pt-BR" sz="1400" dirty="0"/>
              <a:t>), estágio em que a empresa não apresenta nem lucro e nem prejuízo. Por meio da análise do ponto de equilíbrio, a empresa consegue saber o quanto ela precisa vender para se tornar lucrativa e evitar o prejuízo</a:t>
            </a:r>
            <a:r>
              <a:rPr lang="pt-BR" sz="1400" dirty="0" smtClean="0"/>
              <a:t>.</a:t>
            </a:r>
          </a:p>
          <a:p>
            <a:pPr fontAlgn="base"/>
            <a:endParaRPr lang="pt-BR" sz="1400" dirty="0"/>
          </a:p>
          <a:p>
            <a:pPr fontAlgn="base"/>
            <a:r>
              <a:rPr lang="pt-BR" sz="1400" dirty="0"/>
              <a:t>Em um empreendimento novo, é muito difícil encontrar o ponto de equilíbrio, pois a empresa ainda não tem sua carteira de clientes. Portanto, no início dos empreendimentos, a empresa tem mais despesas do que lucros</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287239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COMO </a:t>
            </a:r>
            <a:r>
              <a:rPr lang="pt-BR" sz="1400" b="1" dirty="0"/>
              <a:t>DEFINIR O INVESTIMENTO </a:t>
            </a:r>
            <a:r>
              <a:rPr lang="pt-BR" sz="1400" b="1" dirty="0" smtClean="0"/>
              <a:t>INICIAL</a:t>
            </a:r>
          </a:p>
          <a:p>
            <a:pPr fontAlgn="base"/>
            <a:endParaRPr lang="pt-BR" sz="1400" b="1" dirty="0"/>
          </a:p>
          <a:p>
            <a:pPr fontAlgn="base"/>
            <a:r>
              <a:rPr lang="pt-BR" sz="1400" dirty="0"/>
              <a:t>Todo empreendimento precisa de recursos financeiros para começar. Definir o valor do investimento inicial é primordial para que a empresa comece a colocar seu projeto em andamento. Sem nenhum recurso, é muito difícil iniciar suas atividades</a:t>
            </a:r>
            <a:r>
              <a:rPr lang="pt-BR" sz="1400" dirty="0" smtClean="0"/>
              <a:t>.</a:t>
            </a:r>
          </a:p>
          <a:p>
            <a:pPr fontAlgn="base"/>
            <a:endParaRPr lang="pt-BR" sz="1400" dirty="0"/>
          </a:p>
          <a:p>
            <a:pPr fontAlgn="base"/>
            <a:r>
              <a:rPr lang="pt-BR" sz="1400" dirty="0"/>
              <a:t>O valor deste recurso é um grande desafio para o </a:t>
            </a:r>
            <a:r>
              <a:rPr lang="pt-BR" sz="1400" dirty="0" smtClean="0"/>
              <a:t>empreendedor</a:t>
            </a:r>
            <a:r>
              <a:rPr lang="pt-BR" sz="1400" dirty="0"/>
              <a:t>. Por ainda não ter muita experiência, pode subestimar o real valor que deve ter em caixa para começar seu negócio. Sendo assim, o empreendedor precisa saber perfeitamente como será a sua produção inicial, quais ferramentas ou maquinários precisará, o local de instalação da empresa, a quantidade de pessoas para desenvolvimento de produtos, dentre outros</a:t>
            </a:r>
            <a:r>
              <a:rPr lang="pt-BR" sz="1400" dirty="0" smtClean="0"/>
              <a:t>.</a:t>
            </a:r>
          </a:p>
          <a:p>
            <a:pPr fontAlgn="base"/>
            <a:endParaRPr lang="pt-BR" sz="1400" dirty="0"/>
          </a:p>
          <a:p>
            <a:pPr fontAlgn="base"/>
            <a:r>
              <a:rPr lang="pt-BR" sz="1400" dirty="0"/>
              <a:t>Investir no início de todo negócio é uma situação complicada, pois a empresa tem mais despesas do que lucros. Desse modo, precisa fazer um planejamento em relação ao tempo de </a:t>
            </a:r>
            <a:r>
              <a:rPr lang="pt-BR" sz="1400" b="1" dirty="0"/>
              <a:t>retorno sobre o investimento</a:t>
            </a:r>
            <a:r>
              <a:rPr lang="pt-BR" sz="1400" dirty="0"/>
              <a:t>, também conhecido como </a:t>
            </a:r>
            <a:r>
              <a:rPr lang="pt-BR" sz="1400" b="1" dirty="0"/>
              <a:t>ROI</a:t>
            </a:r>
            <a:r>
              <a:rPr lang="pt-BR" sz="1400" dirty="0"/>
              <a:t>. </a:t>
            </a:r>
            <a:endParaRPr lang="pt-BR" sz="1400" dirty="0" smtClean="0"/>
          </a:p>
          <a:p>
            <a:pPr fontAlgn="base"/>
            <a:endParaRPr lang="pt-BR" sz="1400" dirty="0"/>
          </a:p>
          <a:p>
            <a:pPr fontAlgn="base"/>
            <a:r>
              <a:rPr lang="pt-BR" sz="1400" dirty="0"/>
              <a:t>Assim, um planejamento financeiro detalhado e minucioso é muito importante para fazer a empresa deslanchar nos primeiros meses até que as vendas passem a trazer lucro para o empreendedor e para os investidores</a:t>
            </a:r>
            <a:r>
              <a:rPr lang="pt-BR" sz="1400" dirty="0" smtClean="0"/>
              <a:t>.</a:t>
            </a:r>
          </a:p>
          <a:p>
            <a:pPr fontAlgn="base"/>
            <a:endParaRPr lang="pt-BR" sz="1400" dirty="0"/>
          </a:p>
          <a:p>
            <a:pPr fontAlgn="base"/>
            <a:r>
              <a:rPr lang="pt-BR" sz="1400" dirty="0"/>
              <a:t>Todos aqueles que investem na empresa assumem o risco inicial e esperam um determinado retorno maior do que o valor que foi investido.</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76706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3188666002"/>
              </p:ext>
            </p:extLst>
          </p:nvPr>
        </p:nvGraphicFramePr>
        <p:xfrm>
          <a:off x="404664" y="1208580"/>
          <a:ext cx="6048672" cy="10852333"/>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Entendendo a globalização.................................................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Globalização empresarial................................................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Vantagens e riscos da globalização.................................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Papel do empreendedor e do intraempreendedor na</a:t>
                      </a:r>
                    </a:p>
                    <a:p>
                      <a:pPr algn="l"/>
                      <a:r>
                        <a:rPr lang="pt-BR" baseline="0" dirty="0" smtClean="0"/>
                        <a:t>    </a:t>
                      </a:r>
                      <a:r>
                        <a:rPr lang="pt-BR" dirty="0" smtClean="0"/>
                        <a:t>globalização....................................................................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Empreendedorismo no Brasil.............................................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Fatores que influenciam e fomentam o</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dirty="0" smtClean="0"/>
                        <a:t>empreendedorismo........................................................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Quem são os novos empreendedores?..........................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O empreendedorismo feminino.....................................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O empreendedorismo digital..........................................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Startups...........................................................................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Descrevendo e definindo: (empreendedores e intraempreendedores).......................................................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Clientes...............................................................................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Fornecedores......................................................................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Concorrentes......................................................................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Resumo...............................................................................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FONTES DE FINANCIAMENTO E LINHAS DE CRÉDITO</a:t>
            </a:r>
          </a:p>
          <a:p>
            <a:pPr fontAlgn="base"/>
            <a:r>
              <a:rPr lang="pt-BR" sz="1400" dirty="0"/>
              <a:t>Todo negócio, para começar a funcionar, precisa de um capital investido. Muitas vezes, o empreendedor não possui o capital suficiente e precisa de alternativas para fazer seu empreendimento andar</a:t>
            </a:r>
            <a:r>
              <a:rPr lang="pt-BR" sz="1400" dirty="0" smtClean="0"/>
              <a:t>.</a:t>
            </a:r>
          </a:p>
          <a:p>
            <a:pPr fontAlgn="base"/>
            <a:endParaRPr lang="pt-BR" sz="1400" dirty="0"/>
          </a:p>
          <a:p>
            <a:pPr fontAlgn="base"/>
            <a:r>
              <a:rPr lang="pt-BR" sz="1400" dirty="0"/>
              <a:t>Tendo isso em mente, é possível dizer que existem algumas alternativas para o empreendedor conseguir o investimento necessário. Apesar da mais conhecida ser o banco, é possível encontrar outras fontes.</a:t>
            </a:r>
          </a:p>
          <a:p>
            <a:pPr fontAlgn="base"/>
            <a:r>
              <a:rPr lang="pt-BR" sz="1400" dirty="0"/>
              <a:t>Dessa forma, o empreendedor pode buscar o capital inicial para começar a operacionar sua empresa pelos seguintes meios</a:t>
            </a:r>
            <a:r>
              <a:rPr lang="pt-BR" sz="1400" dirty="0" smtClean="0"/>
              <a:t>:</a:t>
            </a:r>
          </a:p>
          <a:p>
            <a:pPr fontAlgn="base"/>
            <a:endParaRPr lang="pt-BR" sz="1400" dirty="0" smtClean="0"/>
          </a:p>
          <a:p>
            <a:pPr fontAlgn="base"/>
            <a:r>
              <a:rPr lang="pt-BR" sz="1600" b="1" dirty="0" smtClean="0"/>
              <a:t>Capital próprio:</a:t>
            </a:r>
            <a:endParaRPr lang="pt-BR" sz="1600" b="1" dirty="0"/>
          </a:p>
          <a:p>
            <a:pPr fontAlgn="base"/>
            <a:r>
              <a:rPr lang="pt-BR" sz="1400" dirty="0"/>
              <a:t>Investimento próprio ou de acionistas da empresa</a:t>
            </a:r>
            <a:r>
              <a:rPr lang="pt-BR" sz="1400" dirty="0" smtClean="0"/>
              <a:t>;</a:t>
            </a:r>
          </a:p>
          <a:p>
            <a:pPr fontAlgn="base"/>
            <a:endParaRPr lang="pt-BR" sz="1400" dirty="0"/>
          </a:p>
          <a:p>
            <a:pPr fontAlgn="base"/>
            <a:r>
              <a:rPr lang="pt-BR" sz="1600" b="1" dirty="0" smtClean="0"/>
              <a:t>Capital de terceiros:</a:t>
            </a:r>
          </a:p>
          <a:p>
            <a:pPr fontAlgn="base"/>
            <a:r>
              <a:rPr lang="pt-BR" sz="1400" dirty="0"/>
              <a:t>Empréstimos, debêntures, ações</a:t>
            </a:r>
            <a:r>
              <a:rPr lang="pt-BR" sz="1400" dirty="0" smtClean="0"/>
              <a:t>;</a:t>
            </a:r>
          </a:p>
          <a:p>
            <a:pPr fontAlgn="base"/>
            <a:endParaRPr lang="pt-BR" sz="1400" dirty="0"/>
          </a:p>
          <a:p>
            <a:pPr fontAlgn="base"/>
            <a:r>
              <a:rPr lang="pt-BR" sz="1600" b="1" dirty="0" smtClean="0"/>
              <a:t>Participação acionária:</a:t>
            </a:r>
          </a:p>
          <a:p>
            <a:pPr fontAlgn="base"/>
            <a:r>
              <a:rPr lang="pt-BR" sz="1400" dirty="0"/>
              <a:t>O empreendedor que estiver disposto a vender parte de seu negócio pode contar com o investimento de acionistas</a:t>
            </a:r>
            <a:r>
              <a:rPr lang="pt-BR" sz="1400" dirty="0" smtClean="0"/>
              <a:t>;</a:t>
            </a:r>
          </a:p>
          <a:p>
            <a:pPr fontAlgn="base"/>
            <a:endParaRPr lang="pt-BR" sz="1400" dirty="0"/>
          </a:p>
          <a:p>
            <a:pPr fontAlgn="base"/>
            <a:r>
              <a:rPr lang="pt-BR" sz="1600" b="1" dirty="0" smtClean="0"/>
              <a:t>Investimento coletivo:</a:t>
            </a:r>
          </a:p>
          <a:p>
            <a:pPr fontAlgn="base"/>
            <a:r>
              <a:rPr lang="pt-BR" sz="1400" dirty="0"/>
              <a:t>Captação de recursos de investidores e empreendedores pela internet</a:t>
            </a:r>
            <a:r>
              <a:rPr lang="pt-BR" sz="1400" dirty="0" smtClean="0"/>
              <a:t>;</a:t>
            </a:r>
          </a:p>
          <a:p>
            <a:pPr fontAlgn="base"/>
            <a:endParaRPr lang="pt-BR" sz="1400" dirty="0"/>
          </a:p>
          <a:p>
            <a:pPr fontAlgn="base"/>
            <a:r>
              <a:rPr lang="pt-BR" sz="1600" b="1" dirty="0" smtClean="0"/>
              <a:t>Fundo de investimentos:</a:t>
            </a:r>
          </a:p>
          <a:p>
            <a:pPr fontAlgn="base"/>
            <a:r>
              <a:rPr lang="pt-BR" sz="1400" dirty="0"/>
              <a:t>Pessoas jurídicas investem em uma empresa por acreditarem em seu potencial lucrativo;</a:t>
            </a:r>
          </a:p>
          <a:p>
            <a:pPr fontAlgn="base"/>
            <a:endParaRPr lang="pt-BR" sz="1400" dirty="0" smtClean="0"/>
          </a:p>
          <a:p>
            <a:pPr fontAlgn="base"/>
            <a:r>
              <a:rPr lang="pt-BR" sz="1600" b="1" dirty="0" smtClean="0"/>
              <a:t>Investimento-anjo:</a:t>
            </a:r>
          </a:p>
          <a:p>
            <a:pPr fontAlgn="base"/>
            <a:r>
              <a:rPr lang="pt-BR" sz="1400" dirty="0"/>
              <a:t>Pessoas dispostas a investirem em um projeto, contribuindo para o desenvolvimento da empresa na sua fase de início;</a:t>
            </a:r>
          </a:p>
          <a:p>
            <a:pPr fontAlgn="base"/>
            <a:endParaRPr lang="pt-BR" sz="1400" dirty="0"/>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1958548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b="1" dirty="0" smtClean="0"/>
              <a:t>Agências de fomento:</a:t>
            </a:r>
          </a:p>
          <a:p>
            <a:pPr fontAlgn="base"/>
            <a:r>
              <a:rPr lang="pt-BR" sz="1400" dirty="0"/>
              <a:t>Dependendo do modelo de negócio, como pesquisa e inovação, é possível obter linhas de crédito por meio das agências de fomento</a:t>
            </a:r>
            <a:r>
              <a:rPr lang="pt-BR" sz="1400" dirty="0" smtClean="0"/>
              <a:t>;</a:t>
            </a:r>
          </a:p>
          <a:p>
            <a:pPr fontAlgn="base"/>
            <a:endParaRPr lang="pt-BR" sz="1400" dirty="0"/>
          </a:p>
          <a:p>
            <a:pPr fontAlgn="base"/>
            <a:r>
              <a:rPr lang="pt-BR" sz="1600" b="1" dirty="0" smtClean="0"/>
              <a:t>BNDES:</a:t>
            </a:r>
            <a:endParaRPr lang="pt-BR" sz="1400" b="1" dirty="0" smtClean="0"/>
          </a:p>
          <a:p>
            <a:pPr fontAlgn="base"/>
            <a:r>
              <a:rPr lang="pt-BR" sz="1400" dirty="0"/>
              <a:t>Alguns investimentos a longo prazo também podem ser conseguidos com o BNDES (Banco Nacional de Desenvolvimento Econômico e Social</a:t>
            </a:r>
            <a:r>
              <a:rPr lang="pt-BR" sz="1400" dirty="0" smtClean="0"/>
              <a:t>);</a:t>
            </a:r>
          </a:p>
          <a:p>
            <a:pPr fontAlgn="base"/>
            <a:endParaRPr lang="pt-BR" sz="1400" dirty="0"/>
          </a:p>
          <a:p>
            <a:pPr fontAlgn="base"/>
            <a:r>
              <a:rPr lang="pt-BR" sz="1600" b="1" dirty="0" smtClean="0"/>
              <a:t>Fundos constitucionais:</a:t>
            </a:r>
          </a:p>
          <a:p>
            <a:pPr fontAlgn="base"/>
            <a:r>
              <a:rPr lang="pt-BR" sz="1400" dirty="0"/>
              <a:t>Se o empreendimento estiver localizado nas regiões Centro-Oeste, Nordeste e Norte, ainda é possível contar com Fundos Constitucionais</a:t>
            </a:r>
            <a:r>
              <a:rPr lang="pt-BR" sz="1400" dirty="0" smtClean="0"/>
              <a:t>;</a:t>
            </a:r>
          </a:p>
          <a:p>
            <a:pPr fontAlgn="base"/>
            <a:endParaRPr lang="pt-BR" sz="1400" dirty="0" smtClean="0"/>
          </a:p>
          <a:p>
            <a:pPr fontAlgn="base"/>
            <a:r>
              <a:rPr lang="pt-BR" sz="1600" b="1" dirty="0" smtClean="0"/>
              <a:t>Fintech´s:</a:t>
            </a:r>
            <a:endParaRPr lang="pt-BR" sz="1600" b="1" dirty="0"/>
          </a:p>
          <a:p>
            <a:pPr fontAlgn="base"/>
            <a:r>
              <a:rPr lang="pt-BR" sz="1400" dirty="0"/>
              <a:t>Uma outra opção recente no mercado é buscar o capital investido nas Fintech´s (financeiras tecnológicas) que foram criadas com o objetivo de dar créditos a pessoas jurídicas e físicas a juros menores do que as instituições financeiras</a:t>
            </a:r>
            <a:r>
              <a:rPr lang="pt-BR" sz="1400" dirty="0" smtClean="0"/>
              <a:t>;</a:t>
            </a:r>
          </a:p>
          <a:p>
            <a:pPr fontAlgn="base"/>
            <a:endParaRPr lang="pt-BR" sz="1400" dirty="0" smtClean="0"/>
          </a:p>
          <a:p>
            <a:pPr fontAlgn="base"/>
            <a:r>
              <a:rPr lang="pt-BR" sz="1600" b="1" dirty="0" smtClean="0"/>
              <a:t>CNPq e Finep:</a:t>
            </a:r>
            <a:endParaRPr lang="pt-BR" sz="1600" b="1" dirty="0"/>
          </a:p>
          <a:p>
            <a:pPr fontAlgn="base"/>
            <a:r>
              <a:rPr lang="pt-BR" sz="1400" dirty="0"/>
              <a:t>Os negócios que buscam promover inovação ou lidam com alguns tipos de pesquisa podem tentar obter crédito pelo CNPq (Conselho Nacional de Desenvolvimento Científico e Tecnológico) e pela Finep (Financiadora de Estudos e Projetos), além das agências de fomento estaduais</a:t>
            </a:r>
            <a:r>
              <a:rPr lang="pt-BR" sz="1400" dirty="0" smtClean="0"/>
              <a:t>;</a:t>
            </a:r>
          </a:p>
          <a:p>
            <a:pPr fontAlgn="base"/>
            <a:endParaRPr lang="pt-BR" sz="1400" dirty="0"/>
          </a:p>
          <a:p>
            <a:pPr fontAlgn="base"/>
            <a:r>
              <a:rPr lang="pt-BR" sz="1600" b="1" dirty="0" smtClean="0"/>
              <a:t>PNMPO:</a:t>
            </a:r>
          </a:p>
          <a:p>
            <a:pPr fontAlgn="base"/>
            <a:r>
              <a:rPr lang="pt-BR" sz="1400" dirty="0"/>
              <a:t>Atividades produtivas de pequeno porte também podem contar com a liberação de crédito do PNMPO (Programa Nacional de Microcrédito Produtivo e Orientado);</a:t>
            </a:r>
            <a:endParaRPr lang="pt-BR" sz="1400" dirty="0"/>
          </a:p>
          <a:p>
            <a:pPr fontAlgn="base"/>
            <a:endParaRPr lang="pt-BR" sz="1400" dirty="0"/>
          </a:p>
          <a:p>
            <a:pPr fontAlgn="base"/>
            <a:endParaRPr lang="pt-BR" sz="1400" dirty="0"/>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5655366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b="1" dirty="0" smtClean="0"/>
              <a:t>Proger:</a:t>
            </a:r>
          </a:p>
          <a:p>
            <a:pPr fontAlgn="base"/>
            <a:r>
              <a:rPr lang="pt-BR" sz="1400" dirty="0"/>
              <a:t>Esse tipo de crédito é ideal para empresas que buscam se modernizar ou crescer</a:t>
            </a:r>
            <a:r>
              <a:rPr lang="pt-BR" sz="1400" dirty="0" smtClean="0"/>
              <a:t>;</a:t>
            </a:r>
          </a:p>
          <a:p>
            <a:pPr fontAlgn="base"/>
            <a:endParaRPr lang="pt-BR" sz="1400" dirty="0"/>
          </a:p>
          <a:p>
            <a:pPr fontAlgn="base"/>
            <a:r>
              <a:rPr lang="pt-BR" sz="1600" b="1" dirty="0" smtClean="0"/>
              <a:t>Instituições bancárias:</a:t>
            </a:r>
          </a:p>
          <a:p>
            <a:pPr fontAlgn="base"/>
            <a:r>
              <a:rPr lang="pt-BR" sz="1400" dirty="0" smtClean="0"/>
              <a:t>Créditos </a:t>
            </a:r>
            <a:r>
              <a:rPr lang="pt-BR" sz="1400" dirty="0"/>
              <a:t>em bancos e instituições </a:t>
            </a:r>
            <a:r>
              <a:rPr lang="pt-BR" sz="1400" dirty="0" smtClean="0"/>
              <a:t>financeiras.</a:t>
            </a:r>
          </a:p>
          <a:p>
            <a:pPr fontAlgn="base"/>
            <a:endParaRPr lang="pt-BR" sz="1400" dirty="0"/>
          </a:p>
          <a:p>
            <a:pPr fontAlgn="base"/>
            <a:r>
              <a:rPr lang="pt-BR" sz="1400" dirty="0"/>
              <a:t>O empreendedor precisa apenas ter claro qual a sua missão, o seu negócio e o tempo do retorno sobre o investimento</a:t>
            </a:r>
            <a:r>
              <a:rPr lang="pt-BR" sz="1400" dirty="0" smtClean="0"/>
              <a:t>.</a:t>
            </a:r>
          </a:p>
          <a:p>
            <a:pPr fontAlgn="base"/>
            <a:endParaRPr lang="pt-BR" sz="1400" dirty="0"/>
          </a:p>
          <a:p>
            <a:pPr fontAlgn="base"/>
            <a:r>
              <a:rPr lang="pt-BR" sz="1400" dirty="0"/>
              <a:t>Todo negócio, para começar a funcionar, precisa de um capital investido. Muitas vezes, o empreendedor não possui o capital suficiente e precisa de alternativas para fazer seu empreendimento andar. </a:t>
            </a:r>
            <a:endParaRPr lang="pt-BR" sz="1400" dirty="0" smtClean="0"/>
          </a:p>
          <a:p>
            <a:pPr fontAlgn="base"/>
            <a:endParaRPr lang="pt-BR" sz="1400" dirty="0"/>
          </a:p>
          <a:p>
            <a:pPr fontAlgn="base"/>
            <a:r>
              <a:rPr lang="pt-BR" sz="1400" dirty="0" smtClean="0"/>
              <a:t>O </a:t>
            </a:r>
            <a:r>
              <a:rPr lang="pt-BR" sz="1400" dirty="0"/>
              <a:t>empreendedor que estiver disposto a vender parte de seu negócio pode contar com o investimento de acionistas. </a:t>
            </a:r>
          </a:p>
          <a:p>
            <a:pPr fontAlgn="base"/>
            <a:endParaRPr lang="pt-BR" sz="1400" b="1" dirty="0" smtClean="0"/>
          </a:p>
          <a:p>
            <a:pPr fontAlgn="base"/>
            <a:endParaRPr lang="pt-BR" sz="1400" dirty="0"/>
          </a:p>
          <a:p>
            <a:pPr fontAlgn="base"/>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Fontes de financiamento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2765859" cy="380115"/>
            <a:chOff x="303101" y="1051243"/>
            <a:chExt cx="2765859" cy="380115"/>
          </a:xfrm>
        </p:grpSpPr>
        <p:sp>
          <p:nvSpPr>
            <p:cNvPr id="27" name="Retângulo de cantos arredondados 26"/>
            <p:cNvSpPr/>
            <p:nvPr/>
          </p:nvSpPr>
          <p:spPr>
            <a:xfrm>
              <a:off x="303101" y="1059557"/>
              <a:ext cx="276585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1016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Fontes de financiamento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43758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Começar a empreender não pode ser uma decisão tomada por impulso, ou seja, trata-se de algo que exige preparo e planejamento contínuo. Tendo isso em mente, o Doutor Janguiê Diniz nos diz que não existe sorte no empreendedorismo</a:t>
            </a:r>
            <a:r>
              <a:rPr lang="pt-BR" sz="1400" dirty="0" smtClean="0"/>
              <a:t>:</a:t>
            </a:r>
          </a:p>
          <a:p>
            <a:pPr fontAlgn="base"/>
            <a:r>
              <a:rPr lang="pt-BR" sz="1400" b="1" dirty="0"/>
              <a:t/>
            </a:r>
            <a:br>
              <a:rPr lang="pt-BR" sz="1400" b="1" dirty="0"/>
            </a:br>
            <a:r>
              <a:rPr lang="pt-BR" sz="1400" b="1" dirty="0" smtClean="0"/>
              <a:t>“[...] </a:t>
            </a:r>
            <a:r>
              <a:rPr lang="pt-BR" sz="1400" b="1" dirty="0"/>
              <a:t>sorte para mim consiste na junção de uma série de elementos. Ela nada mais é do que a conjugação de conhecimentos, habilidades, competências, determinação, muito trabalho, oportunidade e iluminação divina.</a:t>
            </a:r>
            <a:endParaRPr lang="pt-BR" sz="1400" dirty="0"/>
          </a:p>
          <a:p>
            <a:pPr fontAlgn="base"/>
            <a:r>
              <a:rPr lang="pt-BR" sz="1400" b="1" dirty="0"/>
              <a:t>Fonte</a:t>
            </a:r>
            <a:r>
              <a:rPr lang="pt-BR" sz="1400" dirty="0"/>
              <a:t>: DINIZ, sd</a:t>
            </a:r>
            <a:r>
              <a:rPr lang="pt-BR" sz="1400" dirty="0" smtClean="0"/>
              <a:t>.</a:t>
            </a:r>
          </a:p>
          <a:p>
            <a:pPr fontAlgn="base"/>
            <a:endParaRPr lang="pt-BR" sz="1400" dirty="0"/>
          </a:p>
          <a:p>
            <a:pPr fontAlgn="base"/>
            <a:r>
              <a:rPr lang="pt-BR" sz="1400" dirty="0"/>
              <a:t>Assim, após a definição do seu negócio, qual o ramo de atividade, o que vender e para quem vender e a formalização do empreendimento, chega o grande momento de muito trabalho e muito cuidado: o momento de </a:t>
            </a:r>
            <a:r>
              <a:rPr lang="pt-BR" sz="1400" b="1" dirty="0"/>
              <a:t>apresentar o seu negócio para o mercado</a:t>
            </a:r>
            <a:r>
              <a:rPr lang="pt-BR" sz="1400" dirty="0" smtClean="0"/>
              <a:t>.</a:t>
            </a:r>
          </a:p>
          <a:p>
            <a:pPr fontAlgn="base"/>
            <a:endParaRPr lang="pt-BR" sz="1400" dirty="0"/>
          </a:p>
          <a:p>
            <a:pPr fontAlgn="base"/>
            <a:r>
              <a:rPr lang="pt-BR" sz="1400" dirty="0"/>
              <a:t>Nesse momento, é preciso segurar a ansiedade e tomar todo cuidado, pois uma estreia errada pode por em risco todo o negócio. Por conta disso, vamos analisar alguns fatores importantes e primordiais para que a empresa tenha uma entrada triunfal</a:t>
            </a:r>
            <a:r>
              <a:rPr lang="pt-BR" sz="1400" dirty="0" smtClean="0"/>
              <a:t>.</a:t>
            </a:r>
          </a:p>
          <a:p>
            <a:pPr fontAlgn="base"/>
            <a:endParaRPr lang="pt-BR" sz="1400" dirty="0"/>
          </a:p>
          <a:p>
            <a:pPr fontAlgn="base"/>
            <a:r>
              <a:rPr lang="pt-BR" sz="1400" dirty="0"/>
              <a:t>Alguns preparos são necessários. A equipe deve ser treinada e preparada para atender o seu cliente e é preciso verificar se a produção está em ordem, bem como as vendas e as finanças.</a:t>
            </a:r>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237323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Preparação da </a:t>
            </a:r>
            <a:r>
              <a:rPr lang="pt-BR" sz="1400" b="1" dirty="0" smtClean="0"/>
              <a:t>equipe</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b="1" dirty="0" smtClean="0"/>
              <a:t>Quem são as pessoas que irão trabalham com ele:</a:t>
            </a:r>
          </a:p>
          <a:p>
            <a:pPr fontAlgn="base"/>
            <a:r>
              <a:rPr lang="pt-BR" sz="1400" dirty="0"/>
              <a:t>Pois deve orientá-las e prepará-las, tanto para desenvolver o produto quanto para atender os futuros clientes</a:t>
            </a:r>
            <a:r>
              <a:rPr lang="pt-BR" sz="1400" dirty="0" smtClean="0"/>
              <a:t>.</a:t>
            </a:r>
          </a:p>
          <a:p>
            <a:pPr fontAlgn="base"/>
            <a:endParaRPr lang="pt-BR" sz="1400" b="1" dirty="0"/>
          </a:p>
          <a:p>
            <a:pPr fontAlgn="base"/>
            <a:r>
              <a:rPr lang="pt-BR" sz="1400" b="1" dirty="0" smtClean="0"/>
              <a:t>Quem são as pessoas capazes de impulsionar o seu negócio:</a:t>
            </a:r>
          </a:p>
          <a:p>
            <a:pPr fontAlgn="base"/>
            <a:r>
              <a:rPr lang="pt-BR" sz="1400" dirty="0"/>
              <a:t>Por isso, é importante realizar um processo seletivo para esta finalidade. Além disso, identificar e trazer os talentos para a organização são fatores que permitem que a empresa tenha vantagem competitiva sobre atendimento, qualidade, dentre outros.</a:t>
            </a:r>
            <a:endParaRPr lang="pt-BR" sz="1400" b="1" dirty="0" smtClean="0"/>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pic>
        <p:nvPicPr>
          <p:cNvPr id="2" name="Imagem 1"/>
          <p:cNvPicPr>
            <a:picLocks noChangeAspect="1"/>
          </p:cNvPicPr>
          <p:nvPr/>
        </p:nvPicPr>
        <p:blipFill>
          <a:blip r:embed="rId7"/>
          <a:stretch>
            <a:fillRect/>
          </a:stretch>
        </p:blipFill>
        <p:spPr>
          <a:xfrm>
            <a:off x="991320" y="2058428"/>
            <a:ext cx="4093864" cy="4461164"/>
          </a:xfrm>
          <a:prstGeom prst="rect">
            <a:avLst/>
          </a:prstGeom>
        </p:spPr>
      </p:pic>
    </p:spTree>
    <p:extLst>
      <p:ext uri="{BB962C8B-B14F-4D97-AF65-F5344CB8AC3E}">
        <p14:creationId xmlns:p14="http://schemas.microsoft.com/office/powerpoint/2010/main" val="34461111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Doutor Janguiê Diniz enfatiza que o empreendedor precisa procurar estar cercado de gente boa e competente</a:t>
            </a:r>
            <a:r>
              <a:rPr lang="pt-BR" sz="1400" dirty="0" smtClean="0"/>
              <a:t>.</a:t>
            </a:r>
          </a:p>
          <a:p>
            <a:pPr fontAlgn="base"/>
            <a:r>
              <a:rPr lang="pt-BR" sz="1400" b="1" dirty="0"/>
              <a:t/>
            </a:r>
            <a:br>
              <a:rPr lang="pt-BR" sz="1400" b="1" dirty="0"/>
            </a:br>
            <a:r>
              <a:rPr lang="pt-BR" sz="1400" b="1" dirty="0" smtClean="0"/>
              <a:t>“As </a:t>
            </a:r>
            <a:r>
              <a:rPr lang="pt-BR" sz="1400" b="1" dirty="0"/>
              <a:t>corporações são feitas de bens materiais e imateriais, ativos tangíveis e intangíveis, como os bens móveis, imóveis, produtos, marca, branding, etc., mas principalmente elas são feitas de recursos humanos, o chamado capital intelectual.</a:t>
            </a:r>
            <a:endParaRPr lang="pt-BR" sz="1400" dirty="0"/>
          </a:p>
          <a:p>
            <a:pPr fontAlgn="base"/>
            <a:r>
              <a:rPr lang="pt-BR" sz="1400" b="1" dirty="0"/>
              <a:t>Fonte</a:t>
            </a:r>
            <a:r>
              <a:rPr lang="pt-BR" sz="1400" dirty="0"/>
              <a:t>: DINIZ, sd</a:t>
            </a:r>
            <a:r>
              <a:rPr lang="pt-BR" sz="1400" dirty="0" smtClean="0"/>
              <a:t>.</a:t>
            </a:r>
          </a:p>
          <a:p>
            <a:pPr fontAlgn="base"/>
            <a:endParaRPr lang="pt-BR" sz="1400" dirty="0"/>
          </a:p>
          <a:p>
            <a:pPr fontAlgn="base"/>
            <a:r>
              <a:rPr lang="pt-BR" sz="1400" dirty="0"/>
              <a:t>As organizações possuem muitas demandas e precisam ter agilidade e criatividade para responder rapidamente às exigências de mercado, o que faz com que as empresas voltem seu foco para a inovação de produtos e serviços.  </a:t>
            </a:r>
            <a:endParaRPr lang="pt-BR" sz="1400" dirty="0" smtClean="0"/>
          </a:p>
          <a:p>
            <a:pPr fontAlgn="base"/>
            <a:endParaRPr lang="pt-BR" sz="1400" dirty="0"/>
          </a:p>
          <a:p>
            <a:pPr fontAlgn="base"/>
            <a:r>
              <a:rPr lang="pt-BR" sz="1400" dirty="0"/>
              <a:t>Por isso, as empresas têm se preocupado com o mercado, com a concorrência acirrada e em atender o cliente cada vez melhor, percebendo que a aplicação do conhecimento em suas estratégias pode trazer um diferencial. </a:t>
            </a:r>
            <a:endParaRPr lang="pt-BR" sz="1400" dirty="0" smtClean="0"/>
          </a:p>
          <a:p>
            <a:pPr fontAlgn="base"/>
            <a:endParaRPr lang="pt-BR" sz="1400" dirty="0"/>
          </a:p>
          <a:p>
            <a:pPr fontAlgn="base"/>
            <a:r>
              <a:rPr lang="pt-BR" sz="1400" dirty="0" smtClean="0"/>
              <a:t>Por </a:t>
            </a:r>
            <a:r>
              <a:rPr lang="pt-BR" sz="1400" dirty="0"/>
              <a:t>isso, elas precisam se transformar em verdadeiras organizações do conhecimento, compartilhando informações para utilizar suas próprias competências e tornando essa prática uma estratégia rentável</a:t>
            </a:r>
            <a:r>
              <a:rPr lang="pt-BR" sz="1400" dirty="0" smtClean="0"/>
              <a:t>.</a:t>
            </a:r>
          </a:p>
          <a:p>
            <a:pPr fontAlgn="base"/>
            <a:endParaRPr lang="pt-BR" sz="1400" dirty="0"/>
          </a:p>
          <a:p>
            <a:pPr fontAlgn="base"/>
            <a:r>
              <a:rPr lang="pt-BR" sz="1400" dirty="0"/>
              <a:t>Esse tipo de ambiente desafiador faz com que as pessoas se identifiquem com a organização e queiram permanecer na empresa. Além disso, os colaboradores passam a torcer pela empresa e a “vestir sua camisa”. Como é possível perceber, essa postura influencia na produtividade, no comprometimento e na satisfação. </a:t>
            </a:r>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3125325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Ainda, o Doutor Janguiê Diniz nos chama a atenção para a importância dos colaboradores</a:t>
            </a:r>
            <a:r>
              <a:rPr lang="pt-BR" sz="1400" dirty="0" smtClean="0"/>
              <a:t>:</a:t>
            </a:r>
          </a:p>
          <a:p>
            <a:pPr fontAlgn="base"/>
            <a:endParaRPr lang="pt-BR" sz="1400" dirty="0"/>
          </a:p>
          <a:p>
            <a:pPr fontAlgn="base"/>
            <a:r>
              <a:rPr lang="pt-BR" sz="1400" dirty="0" smtClean="0"/>
              <a:t>“</a:t>
            </a:r>
            <a:r>
              <a:rPr lang="pt-BR" sz="1400" b="1" dirty="0" smtClean="0"/>
              <a:t>[...] </a:t>
            </a:r>
            <a:r>
              <a:rPr lang="pt-BR" sz="1400" b="1" dirty="0"/>
              <a:t>os colaboradores são o bem mais importante de uma organização. São eles que podem dar sustentabilidade e perenidade (ou não) a uma empresa. Por isso, o sucesso de qualquer empresa está inexoravelmente ligado à contratação de recursos humanos de primeira qualidade, motivados, criativos e inovadores e comprometidos com o futuro, sustentabilidade, perenidade e a rentabilidade da empresa.</a:t>
            </a:r>
            <a:endParaRPr lang="pt-BR" sz="1400" dirty="0"/>
          </a:p>
          <a:p>
            <a:pPr fontAlgn="base"/>
            <a:r>
              <a:rPr lang="pt-BR" sz="1400" b="1" dirty="0"/>
              <a:t>Fonte</a:t>
            </a:r>
            <a:r>
              <a:rPr lang="pt-BR" sz="1400" dirty="0"/>
              <a:t>: DINIZ, sd</a:t>
            </a:r>
            <a:r>
              <a:rPr lang="pt-BR" sz="1400" dirty="0" smtClean="0"/>
              <a:t>.</a:t>
            </a:r>
          </a:p>
          <a:p>
            <a:pPr fontAlgn="base"/>
            <a:endParaRPr lang="pt-BR" sz="1400" dirty="0"/>
          </a:p>
          <a:p>
            <a:pPr fontAlgn="base"/>
            <a:r>
              <a:rPr lang="pt-BR" sz="1400" dirty="0"/>
              <a:t>Dessa forma, quanto mais colaboradores engajados e comprometidos, mais garantido está o sucesso da empresa e o sucesso dos colaboradores, ou seja, as duas partes ganham</a:t>
            </a:r>
            <a:r>
              <a:rPr lang="pt-BR" sz="1400" dirty="0" smtClean="0"/>
              <a:t>.</a:t>
            </a:r>
          </a:p>
          <a:p>
            <a:pPr fontAlgn="base"/>
            <a:endParaRPr lang="pt-BR" sz="1400" dirty="0"/>
          </a:p>
          <a:p>
            <a:pPr fontAlgn="base"/>
            <a:r>
              <a:rPr lang="pt-BR" sz="1400" b="1" dirty="0"/>
              <a:t>// Preparação da </a:t>
            </a:r>
            <a:r>
              <a:rPr lang="pt-BR" sz="1400" b="1" dirty="0" smtClean="0"/>
              <a:t>produção</a:t>
            </a:r>
          </a:p>
          <a:p>
            <a:pPr fontAlgn="base"/>
            <a:r>
              <a:rPr lang="pt-BR" sz="1400" dirty="0"/>
              <a:t>O empreendedor deve procurar um local adequado para o desenvolvimento dos produtos ofertados ao mercado. Além disso, deve verificar tudo que será necessário para a finalização do produto, como maquinários, equipamentos, matérias-primas, mão de obra, fornecedores, tecnologia, estoque mínimo para atender a demanda inicial, dentre outros</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13641711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Quadro 7. Fatores de localização industrial e localização </a:t>
            </a:r>
            <a:r>
              <a:rPr lang="pt-BR" sz="1400" b="1" dirty="0" smtClean="0"/>
              <a:t>comercial</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dirty="0"/>
              <a:t>O ideal para o empreendimento é que o empreendedor consiga adequar a empresa, unificando os dois fatores apresentados no Quadro 7.</a:t>
            </a:r>
            <a:endParaRPr lang="pt-BR" sz="1400" b="1" dirty="0" smtClean="0"/>
          </a:p>
          <a:p>
            <a:pPr fontAlgn="base"/>
            <a:endParaRPr lang="pt-BR" sz="1400" b="1"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pic>
        <p:nvPicPr>
          <p:cNvPr id="2" name="Imagem 1"/>
          <p:cNvPicPr>
            <a:picLocks noChangeAspect="1"/>
          </p:cNvPicPr>
          <p:nvPr/>
        </p:nvPicPr>
        <p:blipFill>
          <a:blip r:embed="rId7"/>
          <a:stretch>
            <a:fillRect/>
          </a:stretch>
        </p:blipFill>
        <p:spPr>
          <a:xfrm>
            <a:off x="392035" y="2288705"/>
            <a:ext cx="2964958" cy="3934579"/>
          </a:xfrm>
          <a:prstGeom prst="rect">
            <a:avLst/>
          </a:prstGeom>
        </p:spPr>
      </p:pic>
      <p:pic>
        <p:nvPicPr>
          <p:cNvPr id="3" name="Imagem 2"/>
          <p:cNvPicPr>
            <a:picLocks noChangeAspect="1"/>
          </p:cNvPicPr>
          <p:nvPr/>
        </p:nvPicPr>
        <p:blipFill>
          <a:blip r:embed="rId8"/>
          <a:stretch>
            <a:fillRect/>
          </a:stretch>
        </p:blipFill>
        <p:spPr>
          <a:xfrm>
            <a:off x="3467199" y="2288704"/>
            <a:ext cx="2753759" cy="3934579"/>
          </a:xfrm>
          <a:prstGeom prst="rect">
            <a:avLst/>
          </a:prstGeom>
        </p:spPr>
      </p:pic>
    </p:spTree>
    <p:extLst>
      <p:ext uri="{BB962C8B-B14F-4D97-AF65-F5344CB8AC3E}">
        <p14:creationId xmlns:p14="http://schemas.microsoft.com/office/powerpoint/2010/main" val="419853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Preparação do marketing</a:t>
            </a:r>
          </a:p>
          <a:p>
            <a:pPr fontAlgn="base"/>
            <a:r>
              <a:rPr lang="pt-BR" sz="1400" dirty="0"/>
              <a:t>O marketing está relacionado à comercialização e venda de produto e serviços. Por isso, é preciso analisar onde serão apresentados e disponibilizados estes produtos, se espaço físico ou virtual. Além disso, é tarefa da equipe de marketing definir como deve ser:</a:t>
            </a:r>
          </a:p>
          <a:p>
            <a:pPr fontAlgn="base"/>
            <a:endParaRPr lang="pt-BR" sz="1400" b="1"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pic>
        <p:nvPicPr>
          <p:cNvPr id="4" name="Imagem 3"/>
          <p:cNvPicPr>
            <a:picLocks noChangeAspect="1"/>
          </p:cNvPicPr>
          <p:nvPr/>
        </p:nvPicPr>
        <p:blipFill>
          <a:blip r:embed="rId7"/>
          <a:stretch>
            <a:fillRect/>
          </a:stretch>
        </p:blipFill>
        <p:spPr>
          <a:xfrm>
            <a:off x="447637" y="3080792"/>
            <a:ext cx="1123950" cy="409575"/>
          </a:xfrm>
          <a:prstGeom prst="rect">
            <a:avLst/>
          </a:prstGeom>
        </p:spPr>
      </p:pic>
      <p:pic>
        <p:nvPicPr>
          <p:cNvPr id="7" name="Imagem 6"/>
          <p:cNvPicPr>
            <a:picLocks noChangeAspect="1"/>
          </p:cNvPicPr>
          <p:nvPr/>
        </p:nvPicPr>
        <p:blipFill>
          <a:blip r:embed="rId8"/>
          <a:stretch>
            <a:fillRect/>
          </a:stretch>
        </p:blipFill>
        <p:spPr>
          <a:xfrm>
            <a:off x="607176" y="3565683"/>
            <a:ext cx="1638300" cy="390525"/>
          </a:xfrm>
          <a:prstGeom prst="rect">
            <a:avLst/>
          </a:prstGeom>
        </p:spPr>
      </p:pic>
      <p:pic>
        <p:nvPicPr>
          <p:cNvPr id="8" name="Imagem 7"/>
          <p:cNvPicPr>
            <a:picLocks noChangeAspect="1"/>
          </p:cNvPicPr>
          <p:nvPr/>
        </p:nvPicPr>
        <p:blipFill>
          <a:blip r:embed="rId9"/>
          <a:stretch>
            <a:fillRect/>
          </a:stretch>
        </p:blipFill>
        <p:spPr>
          <a:xfrm>
            <a:off x="739571" y="4052150"/>
            <a:ext cx="2371725" cy="419100"/>
          </a:xfrm>
          <a:prstGeom prst="rect">
            <a:avLst/>
          </a:prstGeom>
        </p:spPr>
      </p:pic>
      <p:pic>
        <p:nvPicPr>
          <p:cNvPr id="9" name="Imagem 8"/>
          <p:cNvPicPr>
            <a:picLocks noChangeAspect="1"/>
          </p:cNvPicPr>
          <p:nvPr/>
        </p:nvPicPr>
        <p:blipFill>
          <a:blip r:embed="rId10"/>
          <a:stretch>
            <a:fillRect/>
          </a:stretch>
        </p:blipFill>
        <p:spPr>
          <a:xfrm>
            <a:off x="1032346" y="4567192"/>
            <a:ext cx="904875" cy="409575"/>
          </a:xfrm>
          <a:prstGeom prst="rect">
            <a:avLst/>
          </a:prstGeom>
        </p:spPr>
      </p:pic>
      <p:pic>
        <p:nvPicPr>
          <p:cNvPr id="10" name="Imagem 9"/>
          <p:cNvPicPr>
            <a:picLocks noChangeAspect="1"/>
          </p:cNvPicPr>
          <p:nvPr/>
        </p:nvPicPr>
        <p:blipFill>
          <a:blip r:embed="rId11"/>
          <a:stretch>
            <a:fillRect/>
          </a:stretch>
        </p:blipFill>
        <p:spPr>
          <a:xfrm>
            <a:off x="1268760" y="5072709"/>
            <a:ext cx="1209675" cy="438150"/>
          </a:xfrm>
          <a:prstGeom prst="rect">
            <a:avLst/>
          </a:prstGeom>
        </p:spPr>
      </p:pic>
      <p:pic>
        <p:nvPicPr>
          <p:cNvPr id="11" name="Imagem 10"/>
          <p:cNvPicPr>
            <a:picLocks noChangeAspect="1"/>
          </p:cNvPicPr>
          <p:nvPr/>
        </p:nvPicPr>
        <p:blipFill>
          <a:blip r:embed="rId12"/>
          <a:stretch>
            <a:fillRect/>
          </a:stretch>
        </p:blipFill>
        <p:spPr>
          <a:xfrm>
            <a:off x="1484783" y="5606801"/>
            <a:ext cx="2981325" cy="495300"/>
          </a:xfrm>
          <a:prstGeom prst="rect">
            <a:avLst/>
          </a:prstGeom>
        </p:spPr>
      </p:pic>
      <p:pic>
        <p:nvPicPr>
          <p:cNvPr id="13" name="Imagem 12"/>
          <p:cNvPicPr>
            <a:picLocks noChangeAspect="1"/>
          </p:cNvPicPr>
          <p:nvPr/>
        </p:nvPicPr>
        <p:blipFill>
          <a:blip r:embed="rId13"/>
          <a:stretch>
            <a:fillRect/>
          </a:stretch>
        </p:blipFill>
        <p:spPr>
          <a:xfrm>
            <a:off x="1666951" y="6198043"/>
            <a:ext cx="1466850" cy="485775"/>
          </a:xfrm>
          <a:prstGeom prst="rect">
            <a:avLst/>
          </a:prstGeom>
        </p:spPr>
      </p:pic>
      <p:pic>
        <p:nvPicPr>
          <p:cNvPr id="14" name="Imagem 13"/>
          <p:cNvPicPr>
            <a:picLocks noChangeAspect="1"/>
          </p:cNvPicPr>
          <p:nvPr/>
        </p:nvPicPr>
        <p:blipFill>
          <a:blip r:embed="rId14"/>
          <a:stretch>
            <a:fillRect/>
          </a:stretch>
        </p:blipFill>
        <p:spPr>
          <a:xfrm>
            <a:off x="1873597" y="6752347"/>
            <a:ext cx="1143000" cy="466725"/>
          </a:xfrm>
          <a:prstGeom prst="rect">
            <a:avLst/>
          </a:prstGeom>
        </p:spPr>
      </p:pic>
    </p:spTree>
    <p:extLst>
      <p:ext uri="{BB962C8B-B14F-4D97-AF65-F5344CB8AC3E}">
        <p14:creationId xmlns:p14="http://schemas.microsoft.com/office/powerpoint/2010/main" val="41552273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Preparação das finanças</a:t>
            </a:r>
          </a:p>
          <a:p>
            <a:pPr fontAlgn="base"/>
            <a:r>
              <a:rPr lang="pt-BR" sz="1400" dirty="0"/>
              <a:t>É importante se atentar para o controle dos primeiros rendimentos das vendas. Se faz necessário analisar sua alocação, pois muitos empreendedores, ao receberem os primeiros valores oriundos das primeiras vendas, passam a utilizá-lo para uso pessoal. </a:t>
            </a:r>
            <a:endParaRPr lang="pt-BR" sz="1400" dirty="0" smtClean="0"/>
          </a:p>
          <a:p>
            <a:pPr fontAlgn="base"/>
            <a:endParaRPr lang="pt-BR" sz="1400" dirty="0"/>
          </a:p>
          <a:p>
            <a:pPr fontAlgn="base"/>
            <a:r>
              <a:rPr lang="pt-BR" sz="1400" dirty="0" smtClean="0"/>
              <a:t>Sendo </a:t>
            </a:r>
            <a:r>
              <a:rPr lang="pt-BR" sz="1400" dirty="0"/>
              <a:t>assim, o empreendedor não deve misturar as finanças pessoais com as da empresa. </a:t>
            </a:r>
            <a:endParaRPr lang="pt-BR" sz="1400" dirty="0" smtClean="0"/>
          </a:p>
          <a:p>
            <a:pPr fontAlgn="base"/>
            <a:endParaRPr lang="pt-BR" sz="1400" dirty="0"/>
          </a:p>
          <a:p>
            <a:pPr fontAlgn="base"/>
            <a:r>
              <a:rPr lang="pt-BR" sz="1400" dirty="0" smtClean="0"/>
              <a:t>Ele </a:t>
            </a:r>
            <a:r>
              <a:rPr lang="pt-BR" sz="1400" dirty="0"/>
              <a:t>deve ter um controle separado e, se possível, não utilizar a renda inicial nos primeiros meses, para que a empresa possa fazer um caixa para usos mais necessários posteriormente</a:t>
            </a:r>
            <a:r>
              <a:rPr lang="pt-BR" sz="1400" dirty="0" smtClean="0"/>
              <a:t>.</a:t>
            </a:r>
          </a:p>
          <a:p>
            <a:pPr fontAlgn="base"/>
            <a:endParaRPr lang="pt-BR" sz="1400" dirty="0"/>
          </a:p>
          <a:p>
            <a:pPr fontAlgn="base"/>
            <a:r>
              <a:rPr lang="pt-BR" sz="1400" dirty="0"/>
              <a:t>Além disso, é preciso ter em mente que empreender não se trata apenas de ter um sonho e colocá-lo em prática: é preciso preparação e planejamento. </a:t>
            </a:r>
            <a:endParaRPr lang="pt-BR" sz="1400" dirty="0" smtClean="0"/>
          </a:p>
          <a:p>
            <a:pPr fontAlgn="base"/>
            <a:endParaRPr lang="pt-BR" sz="1400" dirty="0"/>
          </a:p>
          <a:p>
            <a:pPr fontAlgn="base"/>
            <a:r>
              <a:rPr lang="pt-BR" sz="1400" dirty="0" smtClean="0"/>
              <a:t>Portanto</a:t>
            </a:r>
            <a:r>
              <a:rPr lang="pt-BR" sz="1400" dirty="0"/>
              <a:t>, o empreendedor, nesta fase inicial do projeto de apresentar a empresa ao mercado, precisa trabalhar muito e ir adaptando sua empresa conforme a resposta de seus potenciais clientes.</a:t>
            </a:r>
          </a:p>
          <a:p>
            <a:pPr fontAlgn="base"/>
            <a:endParaRPr lang="pt-BR" sz="1400" b="1" dirty="0" smtClean="0"/>
          </a:p>
          <a:p>
            <a:pPr fontAlgn="base"/>
            <a:r>
              <a:rPr lang="pt-BR" sz="1400" dirty="0"/>
              <a:t>As empresas têm se preocupado com o mercado, com  a concorrência acirrada e em atender o cliente cada vez melhor, percebendo que a aplicação do conhecimento em suas estratégias pode trazer um diferencial. Por isso, elas precisam se transformar em verdadeiras organizações do conhecimento, compartilhando informações para utilizar suas próprias competências e tornando essa prática uma estratégia rentável.</a:t>
            </a:r>
            <a:endParaRPr lang="pt-BR" sz="1400" b="1"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b="1" dirty="0"/>
          </a:p>
          <a:p>
            <a:pPr fontAlgn="base"/>
            <a:endParaRPr lang="pt-BR" sz="1400" b="1"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600" dirty="0"/>
                <a:t>Apresentando seu empreendimento ao mercado</a:t>
              </a:r>
              <a:endParaRPr lang="pt-BR" sz="1600"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7" name="Retângulo de cantos arredondados 26"/>
          <p:cNvSpPr/>
          <p:nvPr/>
        </p:nvSpPr>
        <p:spPr>
          <a:xfrm>
            <a:off x="303101" y="1059557"/>
            <a:ext cx="47820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0458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b="1" dirty="0"/>
              <a:t>Apresentando seu empreendimento ao mercado</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34930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67901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Muitas pessoas possuem o sonho do próprio negócio. Sonhar é fácil e importante, pois a primeira característica do empreendedor é sonhar. O sonho impulsiona ação e motiva o comportamento empreendedor. No entanto, não apenas de sonhos vive uma empresa: é preciso planejamento, estratégia, observação, conhecimento, parcerias, dentre muitas outras coisas</a:t>
            </a:r>
            <a:r>
              <a:rPr lang="pt-BR" sz="1400" dirty="0" smtClean="0"/>
              <a:t>.</a:t>
            </a:r>
          </a:p>
          <a:p>
            <a:pPr fontAlgn="base"/>
            <a:endParaRPr lang="pt-BR" sz="1400" dirty="0"/>
          </a:p>
          <a:p>
            <a:pPr fontAlgn="base"/>
            <a:r>
              <a:rPr lang="pt-BR" sz="1400" dirty="0"/>
              <a:t>Tendo isso em mente, vimos que é preciso desenhar um plano de ação para colocar o sonho em prática e torná-lo um empreendimento. Para alguns, o sonho vira um pesadelo, mas isso não é um problema para o empreendedor que adora um desafio e acredita em seu sonho</a:t>
            </a:r>
            <a:r>
              <a:rPr lang="pt-BR" sz="1400" dirty="0" smtClean="0"/>
              <a:t>.</a:t>
            </a:r>
          </a:p>
          <a:p>
            <a:pPr fontAlgn="base"/>
            <a:endParaRPr lang="pt-BR" sz="1400" dirty="0"/>
          </a:p>
          <a:p>
            <a:pPr fontAlgn="base"/>
            <a:r>
              <a:rPr lang="pt-BR" sz="1400" dirty="0"/>
              <a:t>Vimos também que o plano de negócios orienta o empreendedor a tomar decisões importantes sobre seu negócio. Para isso, ele precisa de muitas informações, como analisar o mercado e conhecer seu cliente, fornecedores e concorrentes. Além disso, precisa ter uma estratégia de marketing para divulgar seu produto ou serviço e persuadir o cliente a comprá-lo e deve contar com uma boa equipe de pessoas treinadas para atender o cliente e orientá-lo. </a:t>
            </a:r>
            <a:endParaRPr lang="pt-BR" sz="1400" dirty="0" smtClean="0"/>
          </a:p>
          <a:p>
            <a:pPr fontAlgn="base"/>
            <a:endParaRPr lang="pt-BR" sz="1400" dirty="0"/>
          </a:p>
          <a:p>
            <a:pPr fontAlgn="base"/>
            <a:r>
              <a:rPr lang="pt-BR" sz="1400" dirty="0"/>
              <a:t>Em seguida, vimos que o empreendedor precisa possuir uma produção de qualidade que atenda às demandas de mercado, além do controle financeiro da empresa, principalmente no começo, uma vez que as coisas são muito mais difíceis no início das atividades, com a empresa tendo mais despesas do que receitas por ainda não ter volume alto de vendas.</a:t>
            </a:r>
          </a:p>
          <a:p>
            <a:pPr fontAlgn="base"/>
            <a:r>
              <a:rPr lang="pt-BR" sz="1400" dirty="0"/>
              <a:t>Por fim, falamos brevemente sobre fontes de financiamento e linhas de crédito</a:t>
            </a:r>
            <a:r>
              <a:rPr lang="pt-BR" sz="1400" dirty="0" smtClean="0"/>
              <a:t>.</a:t>
            </a:r>
          </a:p>
          <a:p>
            <a:pPr fontAlgn="base"/>
            <a:endParaRPr lang="pt-BR" sz="1400" dirty="0"/>
          </a:p>
          <a:p>
            <a:pPr fontAlgn="base"/>
            <a:r>
              <a:rPr lang="pt-BR" sz="1400" dirty="0"/>
              <a:t>Assim, se o empreendedor buscar fazer tudo direito, com calma e profissionalismo, verá terá a realização de um sonho concretizada em um empreendimento que pode ter muito sucesso.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190593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Munir-se do maior número de informações possíveis é uma estratégia que permite ao empreendedor melhor direcionamento de suas decisões. Muitas empresas, preocupadas com o seu desempenho, buscam realizar pesquisas de mercado, ouvir mais o consumidor, criando canais de comunicação para estreitar o relacionamento com o cliente e entender suas percepções, expectativas, comportamentos, a fim de desenvolver produtos e serviços com qualidade.</a:t>
            </a:r>
          </a:p>
          <a:p>
            <a:r>
              <a:rPr lang="pt-BR" sz="1200" dirty="0"/>
              <a:t>Considerando essas informações e o conteúdo estudado sobre oportunidade de negócios, analise as afirmativas a seguir</a:t>
            </a:r>
            <a:r>
              <a:rPr lang="pt-BR" sz="1200" dirty="0" smtClean="0"/>
              <a:t>.</a:t>
            </a:r>
          </a:p>
          <a:p>
            <a:endParaRPr lang="pt-BR" sz="1200" dirty="0"/>
          </a:p>
          <a:p>
            <a:r>
              <a:rPr lang="pt-BR" sz="1200" dirty="0"/>
              <a:t>I. As informações e conhecimento permitirão que as empresas sejam mais assertivas no desenvolvimento de estratégias e tomada de decisões.</a:t>
            </a:r>
          </a:p>
          <a:p>
            <a:r>
              <a:rPr lang="pt-BR" sz="1200" dirty="0"/>
              <a:t>II. As informações obtidas referentes aos seus concorrentes terão validade quando a empresa desejar desenvolver um novo produto.</a:t>
            </a:r>
          </a:p>
          <a:p>
            <a:r>
              <a:rPr lang="pt-BR" sz="1200" dirty="0"/>
              <a:t>III. As informações devem ser de fontes confiáveis para que se possa desenvolver um plano de negócio e colocá-lo em prática.</a:t>
            </a:r>
          </a:p>
          <a:p>
            <a:r>
              <a:rPr lang="pt-BR" sz="1200" dirty="0"/>
              <a:t>IV. A empresa deve saber para quem está vendendo, ou melhor, qual é o seu público-alvo, onde ele está, quanto ganha, como vive. Portanto, seu foco deve estar sempre no cliente.</a:t>
            </a:r>
          </a:p>
          <a:p>
            <a:r>
              <a:rPr lang="pt-BR" sz="1200" dirty="0"/>
              <a:t>V. Toda empresa deve se colocar no lugar de seu concorrente para entender como deve ser realizada a venda de um produto ou serviço semelhante.</a:t>
            </a:r>
          </a:p>
          <a:p>
            <a:r>
              <a:rPr lang="pt-BR" sz="1200" dirty="0"/>
              <a:t>Está correto apenas o que se afirma em:</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Imagem 3"/>
          <p:cNvPicPr>
            <a:picLocks noChangeAspect="1"/>
          </p:cNvPicPr>
          <p:nvPr/>
        </p:nvPicPr>
        <p:blipFill>
          <a:blip r:embed="rId6"/>
          <a:stretch>
            <a:fillRect/>
          </a:stretch>
        </p:blipFill>
        <p:spPr>
          <a:xfrm>
            <a:off x="1844824" y="5547200"/>
            <a:ext cx="1276350" cy="1057275"/>
          </a:xfrm>
          <a:prstGeom prst="rect">
            <a:avLst/>
          </a:prstGeom>
        </p:spPr>
      </p:pic>
      <p:pic>
        <p:nvPicPr>
          <p:cNvPr id="7" name="Imagem 6"/>
          <p:cNvPicPr>
            <a:picLocks noChangeAspect="1"/>
          </p:cNvPicPr>
          <p:nvPr/>
        </p:nvPicPr>
        <p:blipFill>
          <a:blip r:embed="rId7"/>
          <a:stretch>
            <a:fillRect/>
          </a:stretch>
        </p:blipFill>
        <p:spPr>
          <a:xfrm>
            <a:off x="3361928" y="5547200"/>
            <a:ext cx="1219200" cy="1057275"/>
          </a:xfrm>
          <a:prstGeom prst="rect">
            <a:avLst/>
          </a:prstGeom>
        </p:spPr>
      </p:pic>
      <p:pic>
        <p:nvPicPr>
          <p:cNvPr id="8" name="Imagem 7"/>
          <p:cNvPicPr>
            <a:picLocks noChangeAspect="1"/>
          </p:cNvPicPr>
          <p:nvPr/>
        </p:nvPicPr>
        <p:blipFill>
          <a:blip r:embed="rId8"/>
          <a:stretch>
            <a:fillRect/>
          </a:stretch>
        </p:blipFill>
        <p:spPr>
          <a:xfrm>
            <a:off x="548680" y="7401272"/>
            <a:ext cx="1113724" cy="432048"/>
          </a:xfrm>
          <a:prstGeom prst="rect">
            <a:avLst/>
          </a:prstGeom>
        </p:spPr>
      </p:pic>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Empresas do varejo se preocupam muito com a localização da loja, verificando se tem muita movimentação, qual é </a:t>
            </a:r>
            <a:r>
              <a:rPr lang="pt-BR" sz="1200" dirty="0" smtClean="0"/>
              <a:t>o tamanho </a:t>
            </a:r>
            <a:r>
              <a:rPr lang="pt-BR" sz="1200" dirty="0"/>
              <a:t>da loja, etc. Porém, não é só com esses fatores que o empreendedor deve se preocupar. </a:t>
            </a:r>
            <a:endParaRPr lang="pt-BR" sz="1200" dirty="0" smtClean="0"/>
          </a:p>
          <a:p>
            <a:endParaRPr lang="pt-BR" sz="1200" dirty="0"/>
          </a:p>
          <a:p>
            <a:r>
              <a:rPr lang="pt-BR" sz="1200" dirty="0" smtClean="0"/>
              <a:t>O </a:t>
            </a:r>
            <a:r>
              <a:rPr lang="pt-BR" sz="1200" dirty="0"/>
              <a:t>Layout da loja deve ser bem-disposto e organizado para promover um ambiente agradável e uma boa experiência de compras. Algumas empresas fabricam uma essência que identifica a marca e atrai mais consumidores</a:t>
            </a:r>
            <a:r>
              <a:rPr lang="pt-BR" sz="1200" dirty="0" smtClean="0"/>
              <a:t>.</a:t>
            </a:r>
          </a:p>
          <a:p>
            <a:endParaRPr lang="pt-BR" sz="1200" dirty="0"/>
          </a:p>
          <a:p>
            <a:r>
              <a:rPr lang="pt-BR" sz="1200" dirty="0"/>
              <a:t>Considerando essas informações e o conteúdo estudado sobre a matriz plano de negócios, pode-se afirmar que:</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m 10"/>
          <p:cNvPicPr>
            <a:picLocks noChangeAspect="1"/>
          </p:cNvPicPr>
          <p:nvPr/>
        </p:nvPicPr>
        <p:blipFill>
          <a:blip r:embed="rId6"/>
          <a:stretch>
            <a:fillRect/>
          </a:stretch>
        </p:blipFill>
        <p:spPr>
          <a:xfrm>
            <a:off x="340229" y="3618796"/>
            <a:ext cx="5891449" cy="2295829"/>
          </a:xfrm>
          <a:prstGeom prst="rect">
            <a:avLst/>
          </a:prstGeom>
        </p:spPr>
      </p:pic>
      <p:pic>
        <p:nvPicPr>
          <p:cNvPr id="13" name="Imagem 12"/>
          <p:cNvPicPr>
            <a:picLocks noChangeAspect="1"/>
          </p:cNvPicPr>
          <p:nvPr/>
        </p:nvPicPr>
        <p:blipFill>
          <a:blip r:embed="rId7"/>
          <a:stretch>
            <a:fillRect/>
          </a:stretch>
        </p:blipFill>
        <p:spPr>
          <a:xfrm>
            <a:off x="481338" y="7257256"/>
            <a:ext cx="5618879" cy="576064"/>
          </a:xfrm>
          <a:prstGeom prst="rect">
            <a:avLst/>
          </a:prstGeom>
        </p:spPr>
      </p:pic>
    </p:spTree>
    <p:extLst>
      <p:ext uri="{BB962C8B-B14F-4D97-AF65-F5344CB8AC3E}">
        <p14:creationId xmlns:p14="http://schemas.microsoft.com/office/powerpoint/2010/main" val="29515570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a:t>Para elaborar o plano de negócios da empresa, é necessário que se obtenha muitas informações, como do consumidor, do segmento, do fornecedor e do concorrente. Assim, o empreendedor conseguirá desenvolver algumas estratégias importantes para impulsionar a venda de seu produto ou serviço. Os principais pontos relacionados ao plano de negócios devem ser muito bem definidos para que o desenvolvimento do plano atenda os objetivos organizacionais.</a:t>
            </a:r>
          </a:p>
          <a:p>
            <a:r>
              <a:rPr lang="pt-BR" sz="1200"/>
              <a:t>Considerando essas informações e o conteúdo estudado sobre plano de negócios, analise as asserções a seguir e a relação proposta entre elas.</a:t>
            </a:r>
          </a:p>
          <a:p>
            <a:r>
              <a:rPr lang="pt-BR" sz="1200"/>
              <a:t>I. O plano de negócio deve ter muito bem desenvolvida a sua missão, que é o motivo da existência da empresa. Ela embasa o desenvolvimento de estratégias do plano.</a:t>
            </a:r>
          </a:p>
          <a:p>
            <a:r>
              <a:rPr lang="pt-BR" sz="1200"/>
              <a:t>Porque:</a:t>
            </a:r>
          </a:p>
          <a:p>
            <a:r>
              <a:rPr lang="pt-BR" sz="1200"/>
              <a:t>II. O plano de marketing é uma estratégia importante para a venda de produtos e serviços e deve ser o primeiro item a ter relevância no plano de negócios.</a:t>
            </a:r>
          </a:p>
          <a:p>
            <a:r>
              <a:rPr lang="pt-BR" sz="1200"/>
              <a:t>A seguir, assinale a alternativa correta.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m 2"/>
          <p:cNvPicPr>
            <a:picLocks noChangeAspect="1"/>
          </p:cNvPicPr>
          <p:nvPr/>
        </p:nvPicPr>
        <p:blipFill>
          <a:blip r:embed="rId6"/>
          <a:stretch>
            <a:fillRect/>
          </a:stretch>
        </p:blipFill>
        <p:spPr>
          <a:xfrm>
            <a:off x="425241" y="4367653"/>
            <a:ext cx="5783578" cy="1788994"/>
          </a:xfrm>
          <a:prstGeom prst="rect">
            <a:avLst/>
          </a:prstGeom>
        </p:spPr>
      </p:pic>
      <p:pic>
        <p:nvPicPr>
          <p:cNvPr id="7" name="Imagem 6"/>
          <p:cNvPicPr>
            <a:picLocks noChangeAspect="1"/>
          </p:cNvPicPr>
          <p:nvPr/>
        </p:nvPicPr>
        <p:blipFill>
          <a:blip r:embed="rId7"/>
          <a:stretch>
            <a:fillRect/>
          </a:stretch>
        </p:blipFill>
        <p:spPr>
          <a:xfrm>
            <a:off x="452200" y="7329264"/>
            <a:ext cx="5595739" cy="432048"/>
          </a:xfrm>
          <a:prstGeom prst="rect">
            <a:avLst/>
          </a:prstGeom>
        </p:spPr>
      </p:pic>
    </p:spTree>
    <p:extLst>
      <p:ext uri="{BB962C8B-B14F-4D97-AF65-F5344CB8AC3E}">
        <p14:creationId xmlns:p14="http://schemas.microsoft.com/office/powerpoint/2010/main" val="4561990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Correr risco faz parte de todo negócio e o empreendedor sabe muito bem disso. Porém, não existe a necessidade de correr altos riscos. É imprescindível a análise da situação para correr riscos baixos e, se possível, compartilhá-los. Com um bom plano de negócios, as empresas podem minimizar essas situações de riscos antecipando-se às situações do mercado por meio de uma boa estratégia que oriente as suas decisões.</a:t>
            </a:r>
          </a:p>
          <a:p>
            <a:r>
              <a:rPr lang="pt-BR" sz="1200" dirty="0"/>
              <a:t>Considerando essas informações e o conteúdo estudado sobre oportunidade de negócio, analise as asserções a seguir e a relação proposta entre elas.</a:t>
            </a:r>
          </a:p>
          <a:p>
            <a:r>
              <a:rPr lang="pt-BR" sz="1200" dirty="0"/>
              <a:t>I. As potencialidades do negócio devem estar associadas as oportunidades de mercado, vantagens quanto aos concorrentes, facilidades de fornecimento, entre outros.</a:t>
            </a:r>
          </a:p>
          <a:p>
            <a:r>
              <a:rPr lang="pt-BR" sz="1200" dirty="0"/>
              <a:t>Porque:</a:t>
            </a:r>
          </a:p>
          <a:p>
            <a:r>
              <a:rPr lang="pt-BR" sz="1200" dirty="0"/>
              <a:t>II. Para o negócio ser viável, os riscos, como ameaças relacionadas com a concorrência e desvantagens em relação aos concorrentes, devem ser menores que as potencialidades do negócio.</a:t>
            </a:r>
          </a:p>
          <a:p>
            <a:r>
              <a:rPr lang="pt-BR" sz="1200" dirty="0"/>
              <a:t>A seguir, assinale a alternativa correta.</a:t>
            </a:r>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Imagem 5"/>
          <p:cNvPicPr>
            <a:picLocks noChangeAspect="1"/>
          </p:cNvPicPr>
          <p:nvPr/>
        </p:nvPicPr>
        <p:blipFill>
          <a:blip r:embed="rId6"/>
          <a:stretch>
            <a:fillRect/>
          </a:stretch>
        </p:blipFill>
        <p:spPr>
          <a:xfrm>
            <a:off x="725115" y="4612959"/>
            <a:ext cx="5144814" cy="1868482"/>
          </a:xfrm>
          <a:prstGeom prst="rect">
            <a:avLst/>
          </a:prstGeom>
        </p:spPr>
      </p:pic>
      <p:pic>
        <p:nvPicPr>
          <p:cNvPr id="7" name="Imagem 6"/>
          <p:cNvPicPr>
            <a:picLocks noChangeAspect="1"/>
          </p:cNvPicPr>
          <p:nvPr/>
        </p:nvPicPr>
        <p:blipFill>
          <a:blip r:embed="rId7"/>
          <a:stretch>
            <a:fillRect/>
          </a:stretch>
        </p:blipFill>
        <p:spPr>
          <a:xfrm>
            <a:off x="536596" y="7329264"/>
            <a:ext cx="5404099" cy="329433"/>
          </a:xfrm>
          <a:prstGeom prst="rect">
            <a:avLst/>
          </a:prstGeom>
        </p:spPr>
      </p:pic>
    </p:spTree>
    <p:extLst>
      <p:ext uri="{BB962C8B-B14F-4D97-AF65-F5344CB8AC3E}">
        <p14:creationId xmlns:p14="http://schemas.microsoft.com/office/powerpoint/2010/main" val="33474309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Todo empreendedor deve se preocupar com o planejamento financeiro do empreendimento, já que ele é vital para a sobrevivência e o sucesso da empresa. </a:t>
            </a:r>
            <a:endParaRPr lang="pt-BR" sz="1200" dirty="0" smtClean="0"/>
          </a:p>
          <a:p>
            <a:endParaRPr lang="pt-BR" sz="1200" dirty="0"/>
          </a:p>
          <a:p>
            <a:r>
              <a:rPr lang="pt-BR" sz="1200" dirty="0" smtClean="0"/>
              <a:t>Porém</a:t>
            </a:r>
            <a:r>
              <a:rPr lang="pt-BR" sz="1200" dirty="0"/>
              <a:t>, essa ação é quase nula quando olhamos para o futuro empreendedor, que se esquece desse fator importante e acabam colocando em risco seu empreendimento já nos primeiros anos</a:t>
            </a:r>
            <a:r>
              <a:rPr lang="pt-BR" sz="1200" dirty="0" smtClean="0"/>
              <a:t>.</a:t>
            </a:r>
          </a:p>
          <a:p>
            <a:endParaRPr lang="pt-BR" sz="1200" dirty="0"/>
          </a:p>
          <a:p>
            <a:r>
              <a:rPr lang="pt-BR" sz="1200" dirty="0"/>
              <a:t>Considerando essas informações e o conteúdo estudado sobre matriz SWOT, pode-se afirmar que essa é uma ferramenta extremamente estratégica, uma vez que:</a:t>
            </a:r>
          </a:p>
          <a:p>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Imagem 3"/>
          <p:cNvPicPr>
            <a:picLocks noChangeAspect="1"/>
          </p:cNvPicPr>
          <p:nvPr/>
        </p:nvPicPr>
        <p:blipFill>
          <a:blip r:embed="rId6"/>
          <a:stretch>
            <a:fillRect/>
          </a:stretch>
        </p:blipFill>
        <p:spPr>
          <a:xfrm>
            <a:off x="476672" y="4088904"/>
            <a:ext cx="5623545" cy="1924422"/>
          </a:xfrm>
          <a:prstGeom prst="rect">
            <a:avLst/>
          </a:prstGeom>
        </p:spPr>
      </p:pic>
      <p:pic>
        <p:nvPicPr>
          <p:cNvPr id="8" name="Imagem 7"/>
          <p:cNvPicPr>
            <a:picLocks noChangeAspect="1"/>
          </p:cNvPicPr>
          <p:nvPr/>
        </p:nvPicPr>
        <p:blipFill>
          <a:blip r:embed="rId7"/>
          <a:stretch>
            <a:fillRect/>
          </a:stretch>
        </p:blipFill>
        <p:spPr>
          <a:xfrm>
            <a:off x="546385" y="7401272"/>
            <a:ext cx="5252778" cy="419100"/>
          </a:xfrm>
          <a:prstGeom prst="rect">
            <a:avLst/>
          </a:prstGeom>
        </p:spPr>
      </p:pic>
    </p:spTree>
    <p:extLst>
      <p:ext uri="{BB962C8B-B14F-4D97-AF65-F5344CB8AC3E}">
        <p14:creationId xmlns:p14="http://schemas.microsoft.com/office/powerpoint/2010/main" val="23480934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Boticário estreia uma série de três filmes exclusivos para o ambiente digital que fazem parte da campanha MEN. Criados pela W3haus, os vídeos apresentam um ‘Tutorial de Beleza do Ogro’ para três produtos específicos da linha: MEN Pomada Modeladora, MEN 6 em 1 hidratante protetor para o rosto FPS 20 e MEN Only Espuma para barbear. Ainda no site, os visitantes poderão testar seu nível de ‘</a:t>
            </a:r>
            <a:r>
              <a:rPr lang="pt-BR" sz="1200" dirty="0" err="1"/>
              <a:t>ogrisse</a:t>
            </a:r>
            <a:r>
              <a:rPr lang="pt-BR" sz="1200" dirty="0"/>
              <a:t>’ e também conferir o quão ogros são seus amigos, no ‘Ogrômetro’.”</a:t>
            </a:r>
          </a:p>
          <a:p>
            <a:endParaRPr lang="pt-BR" sz="1200" dirty="0"/>
          </a:p>
          <a:p>
            <a:r>
              <a:rPr lang="pt-BR" sz="1200" dirty="0"/>
              <a:t>Considerando essas informações e o conteúdo estudado sobre plano de negócio, analise as asserções a seguir e a relação proposta entre elas.</a:t>
            </a:r>
          </a:p>
          <a:p>
            <a:endParaRPr lang="pt-BR" sz="1200" dirty="0"/>
          </a:p>
          <a:p>
            <a:r>
              <a:rPr lang="pt-BR" sz="1200" dirty="0"/>
              <a:t>I. Promover a divulgação e o conhecimento do produto buscando persuadir o cliente é uma estratégia do plano de marketing</a:t>
            </a:r>
            <a:r>
              <a:rPr lang="pt-BR" sz="1200" dirty="0" smtClean="0"/>
              <a:t>.</a:t>
            </a:r>
            <a:endParaRPr lang="pt-BR" sz="1200" dirty="0"/>
          </a:p>
          <a:p>
            <a:r>
              <a:rPr lang="pt-BR" sz="1200" dirty="0" smtClean="0"/>
              <a:t>Porque</a:t>
            </a:r>
            <a:endParaRPr lang="pt-BR" sz="1200" dirty="0"/>
          </a:p>
          <a:p>
            <a:r>
              <a:rPr lang="pt-BR" sz="1200" dirty="0"/>
              <a:t>II. Toda empresa precisa divulgar seus produtos e serviços. De nada adianta ter um bom produto sem uma boa estratégia de divulgação.</a:t>
            </a:r>
          </a:p>
          <a:p>
            <a:endParaRPr lang="pt-BR" sz="1200" dirty="0"/>
          </a:p>
          <a:p>
            <a:r>
              <a:rPr lang="pt-BR" sz="1200" dirty="0"/>
              <a:t>A seguir, assinale a alternativa correta.</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m 2"/>
          <p:cNvPicPr>
            <a:picLocks noChangeAspect="1"/>
          </p:cNvPicPr>
          <p:nvPr/>
        </p:nvPicPr>
        <p:blipFill>
          <a:blip r:embed="rId6"/>
          <a:stretch>
            <a:fillRect/>
          </a:stretch>
        </p:blipFill>
        <p:spPr>
          <a:xfrm>
            <a:off x="701017" y="4880992"/>
            <a:ext cx="5193010" cy="1522316"/>
          </a:xfrm>
          <a:prstGeom prst="rect">
            <a:avLst/>
          </a:prstGeom>
        </p:spPr>
      </p:pic>
      <p:pic>
        <p:nvPicPr>
          <p:cNvPr id="6" name="Imagem 5"/>
          <p:cNvPicPr>
            <a:picLocks noChangeAspect="1"/>
          </p:cNvPicPr>
          <p:nvPr/>
        </p:nvPicPr>
        <p:blipFill>
          <a:blip r:embed="rId7"/>
          <a:stretch>
            <a:fillRect/>
          </a:stretch>
        </p:blipFill>
        <p:spPr>
          <a:xfrm>
            <a:off x="488928" y="7401272"/>
            <a:ext cx="5617187" cy="360040"/>
          </a:xfrm>
          <a:prstGeom prst="rect">
            <a:avLst/>
          </a:prstGeom>
        </p:spPr>
      </p:pic>
    </p:spTree>
    <p:extLst>
      <p:ext uri="{BB962C8B-B14F-4D97-AF65-F5344CB8AC3E}">
        <p14:creationId xmlns:p14="http://schemas.microsoft.com/office/powerpoint/2010/main" val="15608216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plano de marketing é uma ferramenta de gestão que deve ser usada regularmente e atualizada sempre, pois auxilia empreendedores a se adaptar às constantes mudanças no mercado, identificar tendências e, com isso, criar vantagens competitivas em relação aso concorrentes.”</a:t>
            </a:r>
          </a:p>
          <a:p>
            <a:endParaRPr lang="pt-BR" sz="1200" dirty="0" smtClean="0"/>
          </a:p>
          <a:p>
            <a:r>
              <a:rPr lang="pt-BR" sz="1200" dirty="0" smtClean="0"/>
              <a:t>Considerando </a:t>
            </a:r>
            <a:r>
              <a:rPr lang="pt-BR" sz="1200" dirty="0"/>
              <a:t>essas informações e o conteúdo estudado sobre plano de negócios, analise as afirmativas a seguir</a:t>
            </a:r>
            <a:r>
              <a:rPr lang="pt-BR" sz="1200" dirty="0" smtClean="0"/>
              <a:t>.</a:t>
            </a:r>
          </a:p>
          <a:p>
            <a:endParaRPr lang="pt-BR" sz="1200" dirty="0"/>
          </a:p>
          <a:p>
            <a:r>
              <a:rPr lang="pt-BR" sz="1200" dirty="0"/>
              <a:t>I. O plano de marketing faz parte da análise de mercados.</a:t>
            </a:r>
          </a:p>
          <a:p>
            <a:r>
              <a:rPr lang="pt-BR" sz="1200" dirty="0"/>
              <a:t>II. A estrutura de comercialização do plano de marketing refere-se aos canais de distribuição dos produtos e serviços.</a:t>
            </a:r>
          </a:p>
          <a:p>
            <a:r>
              <a:rPr lang="pt-BR" sz="1200" dirty="0"/>
              <a:t>III. O plano de marketing deve se preocupar com o layout e a distribuição do espaço físico da empresa.</a:t>
            </a:r>
          </a:p>
          <a:p>
            <a:r>
              <a:rPr lang="pt-BR" sz="1200" dirty="0"/>
              <a:t>IV. O fator “preço” do produto deve ser desenvolvido dentro do plano de marketing.</a:t>
            </a:r>
          </a:p>
          <a:p>
            <a:r>
              <a:rPr lang="pt-BR" sz="1200" dirty="0"/>
              <a:t>Está correto apenas o que se afirma em:</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Imagem 3"/>
          <p:cNvPicPr>
            <a:picLocks noChangeAspect="1"/>
          </p:cNvPicPr>
          <p:nvPr/>
        </p:nvPicPr>
        <p:blipFill>
          <a:blip r:embed="rId6"/>
          <a:stretch>
            <a:fillRect/>
          </a:stretch>
        </p:blipFill>
        <p:spPr>
          <a:xfrm>
            <a:off x="692696" y="4592960"/>
            <a:ext cx="1859347" cy="1802135"/>
          </a:xfrm>
          <a:prstGeom prst="rect">
            <a:avLst/>
          </a:prstGeom>
        </p:spPr>
      </p:pic>
      <p:pic>
        <p:nvPicPr>
          <p:cNvPr id="8" name="Imagem 7"/>
          <p:cNvPicPr>
            <a:picLocks noChangeAspect="1"/>
          </p:cNvPicPr>
          <p:nvPr/>
        </p:nvPicPr>
        <p:blipFill>
          <a:blip r:embed="rId7"/>
          <a:stretch>
            <a:fillRect/>
          </a:stretch>
        </p:blipFill>
        <p:spPr>
          <a:xfrm>
            <a:off x="476672" y="7329264"/>
            <a:ext cx="2016224" cy="444049"/>
          </a:xfrm>
          <a:prstGeom prst="rect">
            <a:avLst/>
          </a:prstGeom>
        </p:spPr>
      </p:pic>
    </p:spTree>
    <p:extLst>
      <p:ext uri="{BB962C8B-B14F-4D97-AF65-F5344CB8AC3E}">
        <p14:creationId xmlns:p14="http://schemas.microsoft.com/office/powerpoint/2010/main" val="25814134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Os empreendedores podem encontrar diversas fontes para buscar o seu capital inicial e colocar em prática o seu empreendimento. É necessário analisar minuciosamente o capital necessário pra o seu negócio, pois os negócios são diferentes e, consequentemente, os investimentos também. Questões como o ramo de atuação, natureza da empresa, forma de pagamento, entre outros fatores, devem ter atenção especial no momento da contratação.</a:t>
            </a:r>
          </a:p>
          <a:p>
            <a:r>
              <a:rPr lang="pt-BR" sz="1200" dirty="0"/>
              <a:t>Considerando essas informações e o conteúdo estudado sobre fontes de financiamento e linha de crédito, analise os fatores a seguir e associe-as com suas respectivas características.</a:t>
            </a:r>
          </a:p>
          <a:p>
            <a:r>
              <a:rPr lang="pt-BR" sz="1200" dirty="0"/>
              <a:t>1) Fundo de Investimento.</a:t>
            </a:r>
          </a:p>
          <a:p>
            <a:r>
              <a:rPr lang="pt-BR" sz="1200" dirty="0"/>
              <a:t>2) Agência de Fomento</a:t>
            </a:r>
          </a:p>
          <a:p>
            <a:r>
              <a:rPr lang="pt-BR" sz="1200" dirty="0"/>
              <a:t>3) Fintech´s.</a:t>
            </a:r>
          </a:p>
          <a:p>
            <a:r>
              <a:rPr lang="pt-BR" sz="1200" dirty="0"/>
              <a:t>4) Investimento coletivo.</a:t>
            </a:r>
          </a:p>
          <a:p>
            <a:r>
              <a:rPr lang="pt-BR" sz="1200" dirty="0"/>
              <a:t>5) Fundo constitucionais.</a:t>
            </a:r>
          </a:p>
          <a:p>
            <a:r>
              <a:rPr lang="pt-BR" sz="1200" dirty="0"/>
              <a:t>(   ) Organizações financeiras digitais.</a:t>
            </a:r>
          </a:p>
          <a:p>
            <a:r>
              <a:rPr lang="pt-BR" sz="1200" dirty="0"/>
              <a:t>(  ) É possível conforme a localização do empreendimento.</a:t>
            </a:r>
          </a:p>
          <a:p>
            <a:r>
              <a:rPr lang="pt-BR" sz="1200" dirty="0"/>
              <a:t>(  ) Investimento de pessoa jurídica.</a:t>
            </a:r>
          </a:p>
          <a:p>
            <a:r>
              <a:rPr lang="pt-BR" sz="1200" dirty="0"/>
              <a:t>(  ) Apoio à pesquisa.</a:t>
            </a:r>
          </a:p>
          <a:p>
            <a:r>
              <a:rPr lang="pt-BR" sz="1200" dirty="0"/>
              <a:t>(   ) Captação de recursos via internet.</a:t>
            </a:r>
          </a:p>
          <a:p>
            <a:r>
              <a:rPr lang="pt-BR" sz="1200" dirty="0"/>
              <a:t>Agora, assinale a alternativa que apresenta a sequência correta.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m 2"/>
          <p:cNvPicPr>
            <a:picLocks noChangeAspect="1"/>
          </p:cNvPicPr>
          <p:nvPr/>
        </p:nvPicPr>
        <p:blipFill rotWithShape="1">
          <a:blip r:embed="rId6"/>
          <a:srcRect b="53169"/>
          <a:stretch/>
        </p:blipFill>
        <p:spPr>
          <a:xfrm>
            <a:off x="1340768" y="5547200"/>
            <a:ext cx="1675823" cy="847725"/>
          </a:xfrm>
          <a:prstGeom prst="rect">
            <a:avLst/>
          </a:prstGeom>
        </p:spPr>
      </p:pic>
      <p:pic>
        <p:nvPicPr>
          <p:cNvPr id="6" name="Imagem 5"/>
          <p:cNvPicPr>
            <a:picLocks noChangeAspect="1"/>
          </p:cNvPicPr>
          <p:nvPr/>
        </p:nvPicPr>
        <p:blipFill>
          <a:blip r:embed="rId7"/>
          <a:stretch>
            <a:fillRect/>
          </a:stretch>
        </p:blipFill>
        <p:spPr>
          <a:xfrm>
            <a:off x="3422241" y="5547200"/>
            <a:ext cx="1593669" cy="847725"/>
          </a:xfrm>
          <a:prstGeom prst="rect">
            <a:avLst/>
          </a:prstGeom>
        </p:spPr>
      </p:pic>
      <p:pic>
        <p:nvPicPr>
          <p:cNvPr id="9" name="Imagem 8"/>
          <p:cNvPicPr>
            <a:picLocks noChangeAspect="1"/>
          </p:cNvPicPr>
          <p:nvPr/>
        </p:nvPicPr>
        <p:blipFill>
          <a:blip r:embed="rId8"/>
          <a:stretch>
            <a:fillRect/>
          </a:stretch>
        </p:blipFill>
        <p:spPr>
          <a:xfrm>
            <a:off x="476672" y="7329263"/>
            <a:ext cx="1800200" cy="418111"/>
          </a:xfrm>
          <a:prstGeom prst="rect">
            <a:avLst/>
          </a:prstGeom>
        </p:spPr>
      </p:pic>
    </p:spTree>
    <p:extLst>
      <p:ext uri="{BB962C8B-B14F-4D97-AF65-F5344CB8AC3E}">
        <p14:creationId xmlns:p14="http://schemas.microsoft.com/office/powerpoint/2010/main" val="5083710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95814"/>
            <a:ext cx="6023590" cy="27656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5401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Os empreendedores, antes de iniciarem a aventura de colocar o seu negócio em prática, devem se preparar para que tudo dê certo. Ter uma visão geral do negócio e entender o que fazer em cada momento pode fazer muita diferença para o sucesso do seu negócio.</a:t>
            </a:r>
          </a:p>
          <a:p>
            <a:r>
              <a:rPr lang="pt-BR" sz="1200" dirty="0"/>
              <a:t>Considerando essas informações e o conteúdo estudado sobre gestão estratégica, analise as afirmativas a seguir e assinala V para a(s) verdadeira(s) e F para a(s) falsa(s).</a:t>
            </a:r>
          </a:p>
          <a:p>
            <a:r>
              <a:rPr lang="pt-BR" sz="1200" dirty="0"/>
              <a:t>I. ( ) A missão corresponde à essência da organização, ou seja, conduz o motivo pelo qual a empresa existe e qual o seu propósito.</a:t>
            </a:r>
          </a:p>
          <a:p>
            <a:r>
              <a:rPr lang="pt-BR" sz="1200" dirty="0"/>
              <a:t>II. ( ) A visão proporciona uma visão a longo prazo, de acordo com a qual a empresa pretende chegar dentro de um tempo.</a:t>
            </a:r>
          </a:p>
          <a:p>
            <a:r>
              <a:rPr lang="pt-BR" sz="1200" dirty="0"/>
              <a:t>III. ( ) A gestão estratégica e o plano de negócio são estratégias empresariais independentes.</a:t>
            </a:r>
          </a:p>
          <a:p>
            <a:r>
              <a:rPr lang="pt-BR" sz="1200" dirty="0"/>
              <a:t>IV. ( ) O conceito de valores da empresa refere-se a sua identidade, como se fosse a sua religião particular.</a:t>
            </a:r>
          </a:p>
          <a:p>
            <a:r>
              <a:rPr lang="pt-BR" sz="1200" dirty="0"/>
              <a:t>V. ( ) A gestão estratégica é o processo sistemático de gerenciamento para acompanhar as ações que darão oportunidades de crescimento ao empreendimento.</a:t>
            </a:r>
          </a:p>
          <a:p>
            <a:r>
              <a:rPr lang="pt-BR" sz="1200" dirty="0"/>
              <a:t>Está correto apenas o que se afirma em:</a:t>
            </a:r>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Imagem 8"/>
          <p:cNvPicPr>
            <a:picLocks noChangeAspect="1"/>
          </p:cNvPicPr>
          <p:nvPr/>
        </p:nvPicPr>
        <p:blipFill>
          <a:blip r:embed="rId6"/>
          <a:stretch>
            <a:fillRect/>
          </a:stretch>
        </p:blipFill>
        <p:spPr>
          <a:xfrm>
            <a:off x="476672" y="7329264"/>
            <a:ext cx="1238250" cy="390525"/>
          </a:xfrm>
          <a:prstGeom prst="rect">
            <a:avLst/>
          </a:prstGeom>
        </p:spPr>
      </p:pic>
      <p:pic>
        <p:nvPicPr>
          <p:cNvPr id="10" name="Imagem 9"/>
          <p:cNvPicPr>
            <a:picLocks noChangeAspect="1"/>
          </p:cNvPicPr>
          <p:nvPr/>
        </p:nvPicPr>
        <p:blipFill>
          <a:blip r:embed="rId7"/>
          <a:stretch>
            <a:fillRect/>
          </a:stretch>
        </p:blipFill>
        <p:spPr>
          <a:xfrm>
            <a:off x="902252" y="4871739"/>
            <a:ext cx="1476375" cy="1657350"/>
          </a:xfrm>
          <a:prstGeom prst="rect">
            <a:avLst/>
          </a:prstGeom>
        </p:spPr>
      </p:pic>
    </p:spTree>
    <p:extLst>
      <p:ext uri="{BB962C8B-B14F-4D97-AF65-F5344CB8AC3E}">
        <p14:creationId xmlns:p14="http://schemas.microsoft.com/office/powerpoint/2010/main" val="2927833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045069"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2000" dirty="0">
                <a:solidFill>
                  <a:srgbClr val="333333"/>
                </a:solidFill>
                <a:latin typeface="Poppins"/>
              </a:rPr>
              <a:t>Empreendedorismo </a:t>
            </a:r>
            <a:endParaRPr lang="pt-BR" sz="20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Robert D. Hisrich</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20/02/2014</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332093"/>
            <a:ext cx="5289237" cy="261610"/>
          </a:xfrm>
          <a:prstGeom prst="rect">
            <a:avLst/>
          </a:prstGeom>
        </p:spPr>
        <p:txBody>
          <a:bodyPr wrap="square">
            <a:spAutoFit/>
          </a:bodyPr>
          <a:lstStyle/>
          <a:p>
            <a:r>
              <a:rPr lang="pt-BR" sz="1100" dirty="0" smtClean="0">
                <a:latin typeface="Poppins"/>
              </a:rPr>
              <a:t>https</a:t>
            </a:r>
            <a:r>
              <a:rPr lang="pt-BR" sz="1100" dirty="0">
                <a:latin typeface="Poppins"/>
              </a:rPr>
              <a:t>://www.amazon.com.br/Empreendedorismo-Robert-D-Hisrich/dp/8580553326</a:t>
            </a:r>
            <a:endParaRPr lang="pt-BR" sz="1100" dirty="0"/>
          </a:p>
        </p:txBody>
      </p:sp>
      <p:sp>
        <p:nvSpPr>
          <p:cNvPr id="2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1026" name="Picture 2" descr="https://images-na.ssl-images-amazon.com/images/I/41HDkMyAiZL._SX370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231" y="2859617"/>
            <a:ext cx="3262920" cy="43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03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839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6815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empreendedor preparado pode usar suas características a seu favor. Além de ousado, pode buscar novas soluções para os problemas e desafios a serem enfrentados pela empresa. Muitos empreendimentos acabam falindo no início de suas atividades devido ao despreparo do empreendedor.</a:t>
            </a:r>
          </a:p>
          <a:p>
            <a:r>
              <a:rPr lang="pt-BR" sz="1200" dirty="0"/>
              <a:t>Considerando essas informações e o conteúdo estudado sobre plano de negócios, pode-se afirmar que:</a:t>
            </a:r>
          </a:p>
          <a:p>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Imagem 5"/>
          <p:cNvPicPr>
            <a:picLocks noChangeAspect="1"/>
          </p:cNvPicPr>
          <p:nvPr/>
        </p:nvPicPr>
        <p:blipFill>
          <a:blip r:embed="rId6"/>
          <a:stretch>
            <a:fillRect/>
          </a:stretch>
        </p:blipFill>
        <p:spPr>
          <a:xfrm>
            <a:off x="404665" y="3008027"/>
            <a:ext cx="5804153" cy="1964311"/>
          </a:xfrm>
          <a:prstGeom prst="rect">
            <a:avLst/>
          </a:prstGeom>
        </p:spPr>
      </p:pic>
      <p:pic>
        <p:nvPicPr>
          <p:cNvPr id="8" name="Imagem 7"/>
          <p:cNvPicPr>
            <a:picLocks noChangeAspect="1"/>
          </p:cNvPicPr>
          <p:nvPr/>
        </p:nvPicPr>
        <p:blipFill>
          <a:blip r:embed="rId7"/>
          <a:stretch>
            <a:fillRect/>
          </a:stretch>
        </p:blipFill>
        <p:spPr>
          <a:xfrm>
            <a:off x="561578" y="6609184"/>
            <a:ext cx="5630641" cy="522889"/>
          </a:xfrm>
          <a:prstGeom prst="rect">
            <a:avLst/>
          </a:prstGeom>
        </p:spPr>
      </p:pic>
    </p:spTree>
    <p:extLst>
      <p:ext uri="{BB962C8B-B14F-4D97-AF65-F5344CB8AC3E}">
        <p14:creationId xmlns:p14="http://schemas.microsoft.com/office/powerpoint/2010/main" val="40521505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Resultado de imagem para Planejamento estratég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88" y="1513003"/>
            <a:ext cx="5099963" cy="31272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Cruz 21"/>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25" name="Retângulo 24"/>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pic>
        <p:nvPicPr>
          <p:cNvPr id="28"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065637" y="1197556"/>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299366" y="1111420"/>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34" name="Imagem 33"/>
          <p:cNvPicPr>
            <a:picLocks noChangeAspect="1"/>
          </p:cNvPicPr>
          <p:nvPr/>
        </p:nvPicPr>
        <p:blipFill>
          <a:blip r:embed="rId6"/>
          <a:stretch>
            <a:fillRect/>
          </a:stretch>
        </p:blipFill>
        <p:spPr>
          <a:xfrm>
            <a:off x="5687827" y="2025292"/>
            <a:ext cx="761447" cy="579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5" name="Retângulo 34"/>
          <p:cNvSpPr/>
          <p:nvPr/>
        </p:nvSpPr>
        <p:spPr>
          <a:xfrm>
            <a:off x="5488808" y="2313058"/>
            <a:ext cx="1091389" cy="2646878"/>
          </a:xfrm>
          <a:prstGeom prst="rect">
            <a:avLst/>
          </a:prstGeom>
        </p:spPr>
        <p:txBody>
          <a:bodyPr wrap="square">
            <a:spAutoFit/>
          </a:bodyPr>
          <a:lstStyle/>
          <a:p>
            <a:r>
              <a:rPr lang="pt-BR" sz="16600" b="1" dirty="0" smtClean="0"/>
              <a:t>4</a:t>
            </a:r>
            <a:endParaRPr lang="pt-BR" sz="9600" dirty="0"/>
          </a:p>
        </p:txBody>
      </p:sp>
      <p:sp>
        <p:nvSpPr>
          <p:cNvPr id="36" name="Retângulo 35"/>
          <p:cNvSpPr/>
          <p:nvPr/>
        </p:nvSpPr>
        <p:spPr>
          <a:xfrm>
            <a:off x="5596263" y="2596128"/>
            <a:ext cx="785536" cy="369332"/>
          </a:xfrm>
          <a:prstGeom prst="rect">
            <a:avLst/>
          </a:prstGeom>
        </p:spPr>
        <p:txBody>
          <a:bodyPr wrap="none">
            <a:spAutoFit/>
          </a:bodyPr>
          <a:lstStyle/>
          <a:p>
            <a:r>
              <a:rPr lang="pt-BR" b="1" dirty="0" smtClean="0"/>
              <a:t>PARTE</a:t>
            </a:r>
            <a:endParaRPr lang="pt-BR" dirty="0"/>
          </a:p>
        </p:txBody>
      </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68243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620500381"/>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59715</TotalTime>
  <Words>8112</Words>
  <Application>Microsoft Office PowerPoint</Application>
  <PresentationFormat>Papel A4 (210 x 297 mm)</PresentationFormat>
  <Paragraphs>1559</Paragraphs>
  <Slides>81</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81</vt:i4>
      </vt:variant>
    </vt:vector>
  </HeadingPairs>
  <TitlesOfParts>
    <vt:vector size="86"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1391</cp:revision>
  <dcterms:created xsi:type="dcterms:W3CDTF">2017-12-01T19:46:48Z</dcterms:created>
  <dcterms:modified xsi:type="dcterms:W3CDTF">2021-03-03T03:43:40Z</dcterms:modified>
</cp:coreProperties>
</file>